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2"/>
  </p:notesMasterIdLst>
  <p:sldIdLst>
    <p:sldId id="256" r:id="rId2"/>
    <p:sldId id="272" r:id="rId3"/>
    <p:sldId id="309" r:id="rId4"/>
    <p:sldId id="311" r:id="rId5"/>
    <p:sldId id="312" r:id="rId6"/>
    <p:sldId id="313" r:id="rId7"/>
    <p:sldId id="314" r:id="rId8"/>
    <p:sldId id="315" r:id="rId9"/>
    <p:sldId id="317" r:id="rId10"/>
    <p:sldId id="30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63021" autoAdjust="0"/>
  </p:normalViewPr>
  <p:slideViewPr>
    <p:cSldViewPr snapToGrid="0">
      <p:cViewPr>
        <p:scale>
          <a:sx n="95" d="100"/>
          <a:sy n="95" d="100"/>
        </p:scale>
        <p:origin x="-2280" y="-3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1104" y="44"/>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642D1-5188-4407-96B3-5478EF8CE784}" type="datetimeFigureOut">
              <a:rPr lang="en-AU" smtClean="0"/>
              <a:t>23/06/2016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13A5E-90E2-49A2-9175-3C15048ABDFF}" type="slidenum">
              <a:rPr lang="en-AU" smtClean="0"/>
              <a:t>‹#›</a:t>
            </a:fld>
            <a:endParaRPr lang="en-AU"/>
          </a:p>
        </p:txBody>
      </p:sp>
    </p:spTree>
    <p:extLst>
      <p:ext uri="{BB962C8B-B14F-4D97-AF65-F5344CB8AC3E}">
        <p14:creationId xmlns:p14="http://schemas.microsoft.com/office/powerpoint/2010/main" val="407810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t>This PowerPoint presentation is designed to talk to you about child safety. Our organisation</a:t>
            </a:r>
            <a:r>
              <a:rPr lang="en-AU" altLang="en-US" baseline="0" dirty="0" smtClean="0"/>
              <a:t> is committed to ensuring our organisation is child safe.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What is child safety? Is it child protection? Yes and no. Our organisation is a child safe organisation because we are committed to ensuring children are safe when we care for them. Within our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B9313A5E-90E2-49A2-9175-3C15048ABDFF}" type="slidenum">
              <a:rPr lang="en-AU" smtClean="0"/>
              <a:t>1</a:t>
            </a:fld>
            <a:endParaRPr lang="en-AU"/>
          </a:p>
        </p:txBody>
      </p:sp>
    </p:spTree>
    <p:extLst>
      <p:ext uri="{BB962C8B-B14F-4D97-AF65-F5344CB8AC3E}">
        <p14:creationId xmlns:p14="http://schemas.microsoft.com/office/powerpoint/2010/main" val="328322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Keeping</a:t>
            </a:r>
            <a:r>
              <a:rPr lang="en-AU" baseline="0" dirty="0" smtClean="0"/>
              <a:t> children safe in our FDC is the responsibility of all of us.  We hope you take it on as your responsibility, because all children deserve to be safe at our </a:t>
            </a:r>
            <a:r>
              <a:rPr lang="en-AU" baseline="0" smtClean="0"/>
              <a:t>FDC always. </a:t>
            </a:r>
            <a:endParaRPr lang="en-AU" dirty="0"/>
          </a:p>
        </p:txBody>
      </p:sp>
      <p:sp>
        <p:nvSpPr>
          <p:cNvPr id="4" name="Slide Number Placeholder 3"/>
          <p:cNvSpPr>
            <a:spLocks noGrp="1"/>
          </p:cNvSpPr>
          <p:nvPr>
            <p:ph type="sldNum" sz="quarter" idx="10"/>
          </p:nvPr>
        </p:nvSpPr>
        <p:spPr/>
        <p:txBody>
          <a:bodyPr/>
          <a:lstStyle/>
          <a:p>
            <a:fld id="{B9313A5E-90E2-49A2-9175-3C15048ABDFF}" type="slidenum">
              <a:rPr lang="en-AU" smtClean="0"/>
              <a:t>10</a:t>
            </a:fld>
            <a:endParaRPr lang="en-AU"/>
          </a:p>
        </p:txBody>
      </p:sp>
    </p:spTree>
    <p:extLst>
      <p:ext uri="{BB962C8B-B14F-4D97-AF65-F5344CB8AC3E}">
        <p14:creationId xmlns:p14="http://schemas.microsoft.com/office/powerpoint/2010/main" val="3962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56250FE-A0BA-44DD-AB5D-9836A6C88DFE}" type="slidenum">
              <a:rPr lang="en-AU" smtClean="0">
                <a:cs typeface="Arial" charset="0"/>
              </a:rPr>
              <a:pPr/>
              <a:t>2</a:t>
            </a:fld>
            <a:endParaRPr lang="en-AU"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457200" indent="-457200">
              <a:lnSpc>
                <a:spcPct val="90000"/>
              </a:lnSpc>
              <a:buFont typeface="Arial" panose="020B0604020202020204" pitchFamily="34" charset="0"/>
              <a:buChar char="•"/>
            </a:pPr>
            <a:r>
              <a:rPr lang="en-AU" sz="3200" dirty="0" smtClean="0"/>
              <a:t>All children have the right to feel safe and to be safe all of the time.</a:t>
            </a:r>
          </a:p>
          <a:p>
            <a:pPr marL="457200" indent="-457200">
              <a:lnSpc>
                <a:spcPct val="90000"/>
              </a:lnSpc>
              <a:buFont typeface="Arial" panose="020B0604020202020204" pitchFamily="34" charset="0"/>
              <a:buChar char="•"/>
            </a:pPr>
            <a:endParaRPr lang="en-AU" sz="3200" dirty="0" smtClean="0"/>
          </a:p>
          <a:p>
            <a:pPr marL="457200" indent="-457200">
              <a:lnSpc>
                <a:spcPct val="90000"/>
              </a:lnSpc>
              <a:buFont typeface="Arial" panose="020B0604020202020204" pitchFamily="34" charset="0"/>
              <a:buChar char="•"/>
            </a:pPr>
            <a:r>
              <a:rPr lang="en-AU" sz="3200" dirty="0" smtClean="0"/>
              <a:t>All children who are cared for by our service should always feel safe at the service.</a:t>
            </a:r>
          </a:p>
          <a:p>
            <a:pPr marL="457200" indent="-457200">
              <a:lnSpc>
                <a:spcPct val="90000"/>
              </a:lnSpc>
              <a:buFont typeface="Arial" panose="020B0604020202020204" pitchFamily="34" charset="0"/>
              <a:buChar char="•"/>
            </a:pPr>
            <a:endParaRPr lang="en-AU" sz="3200" dirty="0" smtClean="0"/>
          </a:p>
          <a:p>
            <a:pPr marL="457200" indent="-457200">
              <a:lnSpc>
                <a:spcPct val="90000"/>
              </a:lnSpc>
              <a:buFont typeface="Arial" panose="020B0604020202020204" pitchFamily="34" charset="0"/>
              <a:buChar char="•"/>
            </a:pPr>
            <a:r>
              <a:rPr lang="en-AU" sz="3200" dirty="0" smtClean="0"/>
              <a:t>This may seem</a:t>
            </a:r>
            <a:r>
              <a:rPr lang="en-AU" sz="3200" baseline="0" dirty="0" smtClean="0"/>
              <a:t> obvious – after all we do a lot of things at our FDC to ensure children are safe at all times. This is about making sure that children are not subject to harm while we are caring for them.</a:t>
            </a:r>
          </a:p>
          <a:p>
            <a:pPr marL="457200" indent="-457200">
              <a:lnSpc>
                <a:spcPct val="90000"/>
              </a:lnSpc>
              <a:buFont typeface="Arial" panose="020B0604020202020204" pitchFamily="34" charset="0"/>
              <a:buChar char="•"/>
            </a:pPr>
            <a:endParaRPr lang="en-AU" sz="3200" baseline="0" dirty="0" smtClean="0"/>
          </a:p>
          <a:p>
            <a:pPr marL="457200" indent="-457200">
              <a:lnSpc>
                <a:spcPct val="90000"/>
              </a:lnSpc>
              <a:buFont typeface="Arial" panose="020B0604020202020204" pitchFamily="34" charset="0"/>
              <a:buChar char="•"/>
            </a:pPr>
            <a:r>
              <a:rPr lang="en-AU" sz="3200" baseline="0" dirty="0" smtClean="0"/>
              <a:t>[Ask the group to think about recent public examples where children have been harmed by organisations and the people within them. The sorts of answers are schools and churches that have been the focus of attention of the Royal Commission into Institutional Responses to Child Sexual Abuse, recent cases also include a dance school in Sydney, an Out of School Hours Care service in Sydney etc.]</a:t>
            </a:r>
          </a:p>
          <a:p>
            <a:pPr marL="457200" indent="-457200">
              <a:lnSpc>
                <a:spcPct val="90000"/>
              </a:lnSpc>
              <a:buFont typeface="Arial" panose="020B0604020202020204" pitchFamily="34" charset="0"/>
              <a:buChar char="•"/>
            </a:pPr>
            <a:endParaRPr lang="en-AU" sz="3200" baseline="0" dirty="0" smtClean="0"/>
          </a:p>
          <a:p>
            <a:pPr marL="457200" indent="-457200">
              <a:lnSpc>
                <a:spcPct val="90000"/>
              </a:lnSpc>
              <a:buFont typeface="Arial" panose="020B0604020202020204" pitchFamily="34" charset="0"/>
              <a:buChar char="•"/>
            </a:pPr>
            <a:r>
              <a:rPr lang="en-AU" sz="3200" baseline="0" dirty="0" smtClean="0"/>
              <a:t>Children can get harmed in organisations like ours because sometimes adults who do not have the best interests of children at heart deliberately try and become involved in organisations that care for children or be situational – where an adult harms a child because they are in a situation where they can. </a:t>
            </a:r>
            <a:endParaRPr lang="en-US" sz="3200" dirty="0" smtClean="0"/>
          </a:p>
          <a:p>
            <a:pPr eaLnBrk="1" hangingPunct="1"/>
            <a:endParaRPr lang="en-AU" sz="800" b="1" dirty="0" smtClean="0">
              <a:latin typeface="Arial" charset="0"/>
              <a:cs typeface="Arial" charset="0"/>
            </a:endParaRPr>
          </a:p>
          <a:p>
            <a:pPr eaLnBrk="1" hangingPunct="1"/>
            <a:endParaRPr lang="en-AU" sz="800" b="1" dirty="0" smtClean="0">
              <a:latin typeface="Arial" charset="0"/>
              <a:cs typeface="Arial" charset="0"/>
            </a:endParaRPr>
          </a:p>
        </p:txBody>
      </p:sp>
    </p:spTree>
    <p:extLst>
      <p:ext uri="{BB962C8B-B14F-4D97-AF65-F5344CB8AC3E}">
        <p14:creationId xmlns:p14="http://schemas.microsoft.com/office/powerpoint/2010/main" val="345025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56250FE-A0BA-44DD-AB5D-9836A6C88DFE}" type="slidenum">
              <a:rPr lang="en-AU" smtClean="0">
                <a:cs typeface="Arial" charset="0"/>
              </a:rPr>
              <a:pPr/>
              <a:t>3</a:t>
            </a:fld>
            <a:endParaRPr lang="en-AU"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kumimoji="0" lang="en-US" sz="3200" b="0" i="0" u="none" strike="noStrike" kern="1200" cap="none" spc="0" normalizeH="0" baseline="0" noProof="0" dirty="0" smtClean="0">
              <a:ln>
                <a:noFill/>
              </a:ln>
              <a:solidFill>
                <a:srgbClr val="000000"/>
              </a:solidFill>
              <a:effectLst/>
              <a:uLnTx/>
              <a:uFillTx/>
              <a:latin typeface="Arial"/>
              <a:ea typeface="+mj-ea"/>
              <a:cs typeface="+mj-cs"/>
            </a:endParaRPr>
          </a:p>
          <a:p>
            <a:pPr eaLnBrk="1" hangingPunct="1"/>
            <a:endParaRPr lang="en-AU" sz="800" b="1" dirty="0" smtClean="0">
              <a:latin typeface="Arial" charset="0"/>
              <a:cs typeface="Arial" charset="0"/>
            </a:endParaRPr>
          </a:p>
          <a:p>
            <a:pPr marL="457200" indent="-457200">
              <a:lnSpc>
                <a:spcPct val="90000"/>
              </a:lnSpc>
              <a:buFont typeface="Arial" panose="020B0604020202020204" pitchFamily="34" charset="0"/>
              <a:buChar char="•"/>
            </a:pPr>
            <a:r>
              <a:rPr lang="en-AU" sz="2800" dirty="0" smtClean="0"/>
              <a:t>We want to keep children safe in our FDC service</a:t>
            </a:r>
          </a:p>
          <a:p>
            <a:pPr marL="457200" indent="-457200">
              <a:lnSpc>
                <a:spcPct val="90000"/>
              </a:lnSpc>
              <a:buFont typeface="Arial" panose="020B0604020202020204" pitchFamily="34" charset="0"/>
              <a:buChar char="•"/>
            </a:pPr>
            <a:endParaRPr lang="en-AU" sz="2800" dirty="0" smtClean="0"/>
          </a:p>
          <a:p>
            <a:pPr marL="0" indent="0">
              <a:lnSpc>
                <a:spcPct val="90000"/>
              </a:lnSpc>
            </a:pPr>
            <a:r>
              <a:rPr lang="en-AU" sz="2800" dirty="0" smtClean="0"/>
              <a:t>We do this by having:</a:t>
            </a:r>
          </a:p>
          <a:p>
            <a:pPr marL="0" indent="0">
              <a:lnSpc>
                <a:spcPct val="90000"/>
              </a:lnSpc>
            </a:pPr>
            <a:endParaRPr lang="en-AU" sz="2800" dirty="0" smtClean="0"/>
          </a:p>
          <a:p>
            <a:pPr marL="1028700" lvl="2" indent="-457200">
              <a:lnSpc>
                <a:spcPct val="90000"/>
              </a:lnSpc>
              <a:buFont typeface="Arial" panose="020B0604020202020204" pitchFamily="34" charset="0"/>
              <a:buChar char="•"/>
            </a:pPr>
            <a:r>
              <a:rPr lang="en-AU" sz="2400" dirty="0" smtClean="0"/>
              <a:t>a child safe policy </a:t>
            </a:r>
            <a:r>
              <a:rPr lang="en-AU" sz="2400" b="1" dirty="0" smtClean="0"/>
              <a:t>[give an overview of the policy]</a:t>
            </a:r>
          </a:p>
          <a:p>
            <a:pPr marL="1028700" lvl="2" indent="-457200">
              <a:lnSpc>
                <a:spcPct val="90000"/>
              </a:lnSpc>
              <a:buFont typeface="Arial" panose="020B0604020202020204" pitchFamily="34" charset="0"/>
              <a:buChar char="•"/>
            </a:pPr>
            <a:r>
              <a:rPr lang="en-AU" sz="2400" dirty="0" smtClean="0"/>
              <a:t>a code of conduct </a:t>
            </a:r>
            <a:r>
              <a:rPr lang="en-AU" sz="2400" b="1" dirty="0" smtClean="0"/>
              <a:t>[hand out the code and discuss]</a:t>
            </a:r>
          </a:p>
          <a:p>
            <a:pPr marL="1028700" lvl="2" indent="-457200">
              <a:lnSpc>
                <a:spcPct val="90000"/>
              </a:lnSpc>
              <a:buFont typeface="Arial" panose="020B0604020202020204" pitchFamily="34" charset="0"/>
              <a:buChar char="•"/>
            </a:pPr>
            <a:r>
              <a:rPr lang="en-AU" sz="2400" dirty="0" smtClean="0"/>
              <a:t>a complaints policy </a:t>
            </a:r>
            <a:r>
              <a:rPr lang="en-AU" sz="2400" b="1" dirty="0" smtClean="0">
                <a:solidFill>
                  <a:schemeClr val="tx1"/>
                </a:solidFill>
              </a:rPr>
              <a:t>[discuss]</a:t>
            </a:r>
          </a:p>
          <a:p>
            <a:pPr marL="1028700" lvl="2" indent="-457200">
              <a:lnSpc>
                <a:spcPct val="90000"/>
              </a:lnSpc>
              <a:buFont typeface="Arial" panose="020B0604020202020204" pitchFamily="34" charset="0"/>
              <a:buChar char="•"/>
            </a:pPr>
            <a:r>
              <a:rPr lang="en-AU" sz="2400" dirty="0" smtClean="0"/>
              <a:t>effective recruitment </a:t>
            </a:r>
            <a:r>
              <a:rPr lang="en-AU" sz="2400" b="1" dirty="0" smtClean="0">
                <a:solidFill>
                  <a:schemeClr val="tx2"/>
                </a:solidFill>
              </a:rPr>
              <a:t>[discuss</a:t>
            </a:r>
            <a:r>
              <a:rPr lang="en-AU" sz="2400" b="1" baseline="0" dirty="0" smtClean="0">
                <a:solidFill>
                  <a:schemeClr val="tx2"/>
                </a:solidFill>
              </a:rPr>
              <a:t> what you do at recruitment </a:t>
            </a:r>
            <a:r>
              <a:rPr lang="en-AU" sz="2400" b="1" baseline="0" dirty="0" err="1" smtClean="0">
                <a:solidFill>
                  <a:schemeClr val="tx2"/>
                </a:solidFill>
              </a:rPr>
              <a:t>eg</a:t>
            </a:r>
            <a:r>
              <a:rPr lang="en-AU" sz="2400" b="1" baseline="0" dirty="0" smtClean="0">
                <a:solidFill>
                  <a:schemeClr val="tx2"/>
                </a:solidFill>
              </a:rPr>
              <a:t> WWCC/ reference checks </a:t>
            </a:r>
            <a:r>
              <a:rPr lang="en-AU" sz="2400" b="1" baseline="0" dirty="0" err="1" smtClean="0">
                <a:solidFill>
                  <a:schemeClr val="tx2"/>
                </a:solidFill>
              </a:rPr>
              <a:t>etc</a:t>
            </a:r>
            <a:r>
              <a:rPr lang="en-AU" sz="2400" b="1" baseline="0" dirty="0" smtClean="0">
                <a:solidFill>
                  <a:schemeClr val="tx2"/>
                </a:solidFill>
              </a:rPr>
              <a:t>]</a:t>
            </a:r>
            <a:endParaRPr lang="en-AU" sz="2400" b="1" dirty="0" smtClean="0">
              <a:solidFill>
                <a:schemeClr val="tx2"/>
              </a:solidFill>
            </a:endParaRPr>
          </a:p>
          <a:p>
            <a:pPr marL="1028700" lvl="2" indent="-457200">
              <a:lnSpc>
                <a:spcPct val="90000"/>
              </a:lnSpc>
              <a:buFont typeface="Arial" panose="020B0604020202020204" pitchFamily="34" charset="0"/>
              <a:buChar char="•"/>
            </a:pPr>
            <a:r>
              <a:rPr lang="en-AU" sz="2400" dirty="0" smtClean="0"/>
              <a:t>training for educators and staff </a:t>
            </a:r>
            <a:r>
              <a:rPr lang="en-AU" sz="2400" b="1" dirty="0" smtClean="0">
                <a:solidFill>
                  <a:schemeClr val="tx1"/>
                </a:solidFill>
              </a:rPr>
              <a:t>[like this]</a:t>
            </a:r>
            <a:endParaRPr lang="en-US" sz="2400" b="1" dirty="0" smtClean="0">
              <a:solidFill>
                <a:schemeClr val="tx1"/>
              </a:solidFill>
            </a:endParaRPr>
          </a:p>
          <a:p>
            <a:pPr eaLnBrk="1" hangingPunct="1"/>
            <a:endParaRPr lang="en-AU" sz="800" b="1" dirty="0" smtClean="0">
              <a:latin typeface="Arial" charset="0"/>
              <a:cs typeface="Arial" charset="0"/>
            </a:endParaRPr>
          </a:p>
        </p:txBody>
      </p:sp>
    </p:spTree>
    <p:extLst>
      <p:ext uri="{BB962C8B-B14F-4D97-AF65-F5344CB8AC3E}">
        <p14:creationId xmlns:p14="http://schemas.microsoft.com/office/powerpoint/2010/main" val="425451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56250FE-A0BA-44DD-AB5D-9836A6C88DFE}" type="slidenum">
              <a:rPr lang="en-AU" smtClean="0">
                <a:cs typeface="Arial" charset="0"/>
              </a:rPr>
              <a:pPr/>
              <a:t>4</a:t>
            </a:fld>
            <a:endParaRPr lang="en-AU"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kumimoji="0" lang="en-US" sz="3200" b="0" i="0" u="none" strike="noStrike" kern="1200" cap="none" spc="0" normalizeH="0" baseline="0" noProof="0" dirty="0" smtClean="0">
              <a:ln>
                <a:noFill/>
              </a:ln>
              <a:solidFill>
                <a:srgbClr val="000000"/>
              </a:solidFill>
              <a:effectLst/>
              <a:uLnTx/>
              <a:uFillTx/>
              <a:latin typeface="Arial"/>
              <a:ea typeface="+mj-ea"/>
              <a:cs typeface="+mj-cs"/>
            </a:endParaRPr>
          </a:p>
          <a:p>
            <a:pPr eaLnBrk="1" hangingPunct="1"/>
            <a:endParaRPr lang="en-AU" sz="800" b="1" dirty="0" smtClean="0">
              <a:latin typeface="Arial" charset="0"/>
              <a:cs typeface="Arial" charset="0"/>
            </a:endParaRPr>
          </a:p>
          <a:p>
            <a:pPr eaLnBrk="1" hangingPunct="1"/>
            <a:r>
              <a:rPr lang="en-AU" sz="800" b="1" dirty="0" smtClean="0">
                <a:solidFill>
                  <a:schemeClr val="tx2"/>
                </a:solidFill>
                <a:latin typeface="Arial" charset="0"/>
                <a:cs typeface="Arial" charset="0"/>
              </a:rPr>
              <a:t>[Brain storm what is and what isn’t acceptable behaviour for adults with children in the service – base</a:t>
            </a:r>
            <a:r>
              <a:rPr lang="en-AU" sz="800" b="1" baseline="0" dirty="0" smtClean="0">
                <a:solidFill>
                  <a:schemeClr val="tx2"/>
                </a:solidFill>
                <a:latin typeface="Arial" charset="0"/>
                <a:cs typeface="Arial" charset="0"/>
              </a:rPr>
              <a:t> this on your code of conduct</a:t>
            </a:r>
            <a:r>
              <a:rPr lang="en-AU" sz="800" b="1" dirty="0" smtClean="0">
                <a:solidFill>
                  <a:schemeClr val="tx2"/>
                </a:solidFill>
                <a:latin typeface="Arial" charset="0"/>
                <a:cs typeface="Arial" charset="0"/>
              </a:rPr>
              <a:t> ]</a:t>
            </a:r>
          </a:p>
          <a:p>
            <a:pPr eaLnBrk="1" hangingPunct="1"/>
            <a:endParaRPr lang="en-AU" sz="800" b="1" dirty="0" smtClean="0">
              <a:solidFill>
                <a:schemeClr val="tx2"/>
              </a:solidFill>
              <a:latin typeface="Arial" charset="0"/>
              <a:cs typeface="Arial" charset="0"/>
            </a:endParaRPr>
          </a:p>
          <a:p>
            <a:pPr eaLnBrk="1" hangingPunct="1"/>
            <a:r>
              <a:rPr lang="en-AU" sz="800" b="0" dirty="0" smtClean="0">
                <a:solidFill>
                  <a:schemeClr val="tx2"/>
                </a:solidFill>
                <a:latin typeface="Arial" charset="0"/>
                <a:cs typeface="Arial" charset="0"/>
              </a:rPr>
              <a:t>When unacceptable</a:t>
            </a:r>
            <a:r>
              <a:rPr lang="en-AU" sz="800" b="0" baseline="0" dirty="0" smtClean="0">
                <a:solidFill>
                  <a:schemeClr val="tx2"/>
                </a:solidFill>
                <a:latin typeface="Arial" charset="0"/>
                <a:cs typeface="Arial" charset="0"/>
              </a:rPr>
              <a:t> behaviour is engaged in, children can be subject to:</a:t>
            </a:r>
          </a:p>
          <a:p>
            <a:pPr eaLnBrk="1" hangingPunct="1"/>
            <a:endParaRPr lang="en-AU" sz="800" b="1" baseline="0" dirty="0" smtClean="0">
              <a:solidFill>
                <a:schemeClr val="tx2"/>
              </a:solidFill>
              <a:latin typeface="Arial" charset="0"/>
              <a:cs typeface="Arial" charset="0"/>
            </a:endParaRPr>
          </a:p>
          <a:p>
            <a:pPr marL="628650" lvl="1" indent="-171450" eaLnBrk="1" hangingPunct="1">
              <a:buFont typeface="Arial" panose="020B0604020202020204" pitchFamily="34" charset="0"/>
              <a:buChar char="•"/>
            </a:pPr>
            <a:r>
              <a:rPr lang="en-AU" sz="800" kern="1200" dirty="0" smtClean="0">
                <a:solidFill>
                  <a:schemeClr val="tx1"/>
                </a:solidFill>
                <a:effectLst/>
                <a:latin typeface="+mn-lt"/>
                <a:ea typeface="+mn-ea"/>
                <a:cs typeface="+mn-cs"/>
              </a:rPr>
              <a:t>physical, </a:t>
            </a:r>
          </a:p>
          <a:p>
            <a:pPr marL="628650" lvl="1" indent="-171450" eaLnBrk="1" hangingPunct="1">
              <a:buFont typeface="Arial" panose="020B0604020202020204" pitchFamily="34" charset="0"/>
              <a:buChar char="•"/>
            </a:pPr>
            <a:r>
              <a:rPr lang="en-AU" sz="800" kern="1200" dirty="0" smtClean="0">
                <a:solidFill>
                  <a:schemeClr val="tx1"/>
                </a:solidFill>
                <a:effectLst/>
                <a:latin typeface="+mn-lt"/>
                <a:ea typeface="+mn-ea"/>
                <a:cs typeface="+mn-cs"/>
              </a:rPr>
              <a:t>sexual, </a:t>
            </a:r>
          </a:p>
          <a:p>
            <a:pPr marL="628650" lvl="1" indent="-171450" eaLnBrk="1" hangingPunct="1">
              <a:buFont typeface="Arial" panose="020B0604020202020204" pitchFamily="34" charset="0"/>
              <a:buChar char="•"/>
            </a:pPr>
            <a:r>
              <a:rPr lang="en-AU" sz="800" kern="1200" dirty="0" smtClean="0">
                <a:solidFill>
                  <a:schemeClr val="tx1"/>
                </a:solidFill>
                <a:effectLst/>
                <a:latin typeface="+mn-lt"/>
                <a:ea typeface="+mn-ea"/>
                <a:cs typeface="+mn-cs"/>
              </a:rPr>
              <a:t>emotional or </a:t>
            </a:r>
          </a:p>
          <a:p>
            <a:pPr marL="628650" lvl="1" indent="-171450" eaLnBrk="1" hangingPunct="1">
              <a:buFont typeface="Arial" panose="020B0604020202020204" pitchFamily="34" charset="0"/>
              <a:buChar char="•"/>
            </a:pPr>
            <a:r>
              <a:rPr lang="en-AU" sz="800" kern="1200" dirty="0" smtClean="0">
                <a:solidFill>
                  <a:schemeClr val="tx1"/>
                </a:solidFill>
                <a:effectLst/>
                <a:latin typeface="+mn-lt"/>
                <a:ea typeface="+mn-ea"/>
                <a:cs typeface="+mn-cs"/>
              </a:rPr>
              <a:t>psychological harm.</a:t>
            </a:r>
            <a:endParaRPr lang="en-AU" sz="800" b="1" dirty="0" smtClean="0">
              <a:solidFill>
                <a:schemeClr val="tx2"/>
              </a:solidFill>
              <a:latin typeface="Arial" charset="0"/>
              <a:cs typeface="Arial" charset="0"/>
            </a:endParaRPr>
          </a:p>
        </p:txBody>
      </p:sp>
    </p:spTree>
    <p:extLst>
      <p:ext uri="{BB962C8B-B14F-4D97-AF65-F5344CB8AC3E}">
        <p14:creationId xmlns:p14="http://schemas.microsoft.com/office/powerpoint/2010/main" val="168634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56250FE-A0BA-44DD-AB5D-9836A6C88DFE}" type="slidenum">
              <a:rPr lang="en-AU" smtClean="0">
                <a:cs typeface="Arial" charset="0"/>
              </a:rPr>
              <a:pPr/>
              <a:t>5</a:t>
            </a:fld>
            <a:endParaRPr lang="en-AU"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kumimoji="0" lang="en-US" sz="3200" b="0" i="0" u="none" strike="noStrike" kern="1200" cap="none" spc="0" normalizeH="0" baseline="0" noProof="0" dirty="0" smtClean="0">
              <a:ln>
                <a:noFill/>
              </a:ln>
              <a:solidFill>
                <a:srgbClr val="000000"/>
              </a:solidFill>
              <a:effectLst/>
              <a:uLnTx/>
              <a:uFillTx/>
              <a:latin typeface="Arial"/>
              <a:ea typeface="+mj-ea"/>
              <a:cs typeface="+mj-cs"/>
            </a:endParaRPr>
          </a:p>
          <a:p>
            <a:pPr eaLnBrk="1" hangingPunct="1"/>
            <a:endParaRPr lang="en-AU" sz="800" b="1" dirty="0" smtClean="0">
              <a:latin typeface="Arial" charset="0"/>
              <a:cs typeface="Arial" charset="0"/>
            </a:endParaRPr>
          </a:p>
          <a:p>
            <a:pPr eaLnBrk="1" hangingPunct="1"/>
            <a:r>
              <a:rPr lang="en-AU" sz="800" b="1" dirty="0" smtClean="0">
                <a:latin typeface="Arial" charset="0"/>
                <a:cs typeface="Arial" charset="0"/>
              </a:rPr>
              <a:t>[Hand out the service’s code of conduct</a:t>
            </a:r>
            <a:r>
              <a:rPr lang="en-AU" sz="800" b="1" baseline="0" dirty="0" smtClean="0">
                <a:latin typeface="Arial" charset="0"/>
                <a:cs typeface="Arial" charset="0"/>
              </a:rPr>
              <a:t> – work though every item in it. Explain that it has behaviours on it that we do at our service and behaviours that we don’t do. Make sure that everyone is aware of the difference. Use scenarios – would these fall into the do or don’t categories?</a:t>
            </a:r>
          </a:p>
          <a:p>
            <a:pPr eaLnBrk="1" hangingPunct="1"/>
            <a:endParaRPr lang="en-AU" sz="800" b="1" baseline="0" dirty="0" smtClean="0">
              <a:latin typeface="Arial" charset="0"/>
              <a:cs typeface="Arial" charset="0"/>
            </a:endParaRPr>
          </a:p>
          <a:p>
            <a:pPr eaLnBrk="1" hangingPunct="1"/>
            <a:r>
              <a:rPr lang="en-AU" sz="800" b="1" baseline="0" dirty="0" smtClean="0">
                <a:latin typeface="Arial" charset="0"/>
                <a:cs typeface="Arial" charset="0"/>
              </a:rPr>
              <a:t>Individual scenarios could include: </a:t>
            </a:r>
          </a:p>
          <a:p>
            <a:pPr eaLnBrk="1" hangingPunct="1"/>
            <a:endParaRPr lang="en-AU" sz="800" b="1" baseline="0" dirty="0" smtClean="0">
              <a:latin typeface="Arial" charset="0"/>
              <a:cs typeface="Arial" charset="0"/>
            </a:endParaRPr>
          </a:p>
          <a:p>
            <a:pPr eaLnBrk="1" hangingPunct="1"/>
            <a:r>
              <a:rPr lang="en-AU" sz="800" b="1" baseline="0" dirty="0" smtClean="0">
                <a:latin typeface="Arial" charset="0"/>
                <a:cs typeface="Arial" charset="0"/>
              </a:rPr>
              <a:t>Having a child sit on your lap while you tell a story.  Always having the same child on your lap when you tell stories. Having a child on your lap while all the other children are running in the back yard.</a:t>
            </a:r>
          </a:p>
          <a:p>
            <a:pPr eaLnBrk="1" hangingPunct="1"/>
            <a:endParaRPr lang="en-AU" sz="800" b="1" baseline="0" dirty="0" smtClean="0">
              <a:latin typeface="Arial" charset="0"/>
              <a:cs typeface="Arial" charset="0"/>
            </a:endParaRPr>
          </a:p>
          <a:p>
            <a:pPr eaLnBrk="1" hangingPunct="1"/>
            <a:r>
              <a:rPr lang="en-AU" sz="800" b="1" baseline="0" dirty="0" smtClean="0">
                <a:latin typeface="Arial" charset="0"/>
                <a:cs typeface="Arial" charset="0"/>
              </a:rPr>
              <a:t>Helping a child go to the toilet. Is this appropriate for a 2 year old? For an 8 year old?</a:t>
            </a:r>
          </a:p>
          <a:p>
            <a:pPr eaLnBrk="1" hangingPunct="1"/>
            <a:endParaRPr lang="en-AU" sz="800" b="1" baseline="0" dirty="0" smtClean="0">
              <a:latin typeface="Arial" charset="0"/>
              <a:cs typeface="Arial" charset="0"/>
            </a:endParaRPr>
          </a:p>
          <a:p>
            <a:pPr eaLnBrk="1" hangingPunct="1"/>
            <a:r>
              <a:rPr lang="en-AU" sz="800" b="1" baseline="0" dirty="0" smtClean="0">
                <a:latin typeface="Arial" charset="0"/>
                <a:cs typeface="Arial" charset="0"/>
              </a:rPr>
              <a:t>Leaving a child alone with a visitor to your home? Leaving a child alone with a FDC Co-ordinator? ]</a:t>
            </a:r>
          </a:p>
          <a:p>
            <a:pPr eaLnBrk="1" hangingPunct="1"/>
            <a:endParaRPr lang="en-AU" sz="800" b="1" baseline="0" dirty="0" smtClean="0">
              <a:latin typeface="Arial" charset="0"/>
              <a:cs typeface="Arial" charset="0"/>
            </a:endParaRPr>
          </a:p>
          <a:p>
            <a:pPr eaLnBrk="1" hangingPunct="1"/>
            <a:r>
              <a:rPr lang="en-AU" sz="1200" kern="1200" dirty="0" smtClean="0">
                <a:solidFill>
                  <a:schemeClr val="tx1"/>
                </a:solidFill>
                <a:effectLst/>
                <a:latin typeface="+mn-lt"/>
                <a:ea typeface="+mn-ea"/>
                <a:cs typeface="+mn-cs"/>
              </a:rPr>
              <a:t>Non-compliance with the code will</a:t>
            </a:r>
            <a:r>
              <a:rPr lang="en-AU" sz="1200" kern="1200" baseline="0" dirty="0" smtClean="0">
                <a:solidFill>
                  <a:schemeClr val="tx1"/>
                </a:solidFill>
                <a:effectLst/>
                <a:latin typeface="+mn-lt"/>
                <a:ea typeface="+mn-ea"/>
                <a:cs typeface="+mn-cs"/>
              </a:rPr>
              <a:t> force our </a:t>
            </a:r>
            <a:r>
              <a:rPr lang="en-AU" sz="1200" kern="1200" dirty="0" smtClean="0">
                <a:solidFill>
                  <a:schemeClr val="tx1"/>
                </a:solidFill>
                <a:effectLst/>
                <a:latin typeface="+mn-lt"/>
                <a:ea typeface="+mn-ea"/>
                <a:cs typeface="+mn-cs"/>
              </a:rPr>
              <a:t>service to take disciplinary action against an educator – including terminating their services. </a:t>
            </a:r>
            <a:endParaRPr lang="en-AU" sz="800" b="1" baseline="0" dirty="0" smtClean="0">
              <a:latin typeface="Arial" charset="0"/>
              <a:cs typeface="Arial" charset="0"/>
            </a:endParaRPr>
          </a:p>
          <a:p>
            <a:pPr eaLnBrk="1" hangingPunct="1"/>
            <a:endParaRPr lang="en-AU" sz="800" b="1" baseline="0" dirty="0" smtClean="0">
              <a:latin typeface="Arial" charset="0"/>
              <a:cs typeface="Arial" charset="0"/>
            </a:endParaRPr>
          </a:p>
          <a:p>
            <a:pPr eaLnBrk="1" hangingPunct="1"/>
            <a:endParaRPr lang="en-AU" sz="800" b="1" baseline="0" dirty="0" smtClean="0">
              <a:latin typeface="Arial" charset="0"/>
              <a:cs typeface="Arial" charset="0"/>
            </a:endParaRPr>
          </a:p>
        </p:txBody>
      </p:sp>
    </p:spTree>
    <p:extLst>
      <p:ext uri="{BB962C8B-B14F-4D97-AF65-F5344CB8AC3E}">
        <p14:creationId xmlns:p14="http://schemas.microsoft.com/office/powerpoint/2010/main" val="232527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56250FE-A0BA-44DD-AB5D-9836A6C88DFE}" type="slidenum">
              <a:rPr lang="en-AU" smtClean="0">
                <a:cs typeface="Arial" charset="0"/>
              </a:rPr>
              <a:pPr/>
              <a:t>6</a:t>
            </a:fld>
            <a:endParaRPr lang="en-AU"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AU" sz="800" b="1" dirty="0" smtClean="0">
              <a:latin typeface="Arial" charset="0"/>
              <a:cs typeface="Arial" charset="0"/>
            </a:endParaRPr>
          </a:p>
          <a:p>
            <a:pPr eaLnBrk="1" hangingPunct="1"/>
            <a:r>
              <a:rPr lang="en-AU" sz="1200" kern="1200" dirty="0" smtClean="0">
                <a:solidFill>
                  <a:schemeClr val="tx1"/>
                </a:solidFill>
                <a:effectLst/>
                <a:latin typeface="+mn-lt"/>
                <a:ea typeface="+mn-ea"/>
                <a:cs typeface="+mn-cs"/>
              </a:rPr>
              <a:t>The focus of a child-safe organisation is not simply to create an environment that minimises risk or danger. It is about building an environment which is both child safe and child-friendly, where children feel and are respected, valued and encouraged to reach their full potential. The experiences of children from culturally diverse backgrounds are shaped by their encounters with Australian society including your FDC service – this can have significant effects on a child’s sense of inclusion and therefore safety. Likewise for children with additional needs. </a:t>
            </a:r>
          </a:p>
          <a:p>
            <a:pPr eaLnBrk="1" hangingPunct="1"/>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When a child’s identity is overlooked, misunderstood or denigrated, they are also not being kept safe. When a child with additional needs cannot fully participate in your FDC service they are also not being kept safe. </a:t>
            </a:r>
          </a:p>
          <a:p>
            <a:r>
              <a:rPr lang="en-AU" sz="1200" kern="1200" dirty="0" smtClean="0">
                <a:solidFill>
                  <a:schemeClr val="tx1"/>
                </a:solidFill>
                <a:effectLst/>
                <a:latin typeface="+mn-lt"/>
                <a:ea typeface="+mn-ea"/>
                <a:cs typeface="+mn-cs"/>
              </a:rPr>
              <a:t>Any conduct (whether deliberate or unknowingly performed) demonstrates dislike , ridicule or ignorance of a child’s cultural or religious background they are at risk of harm. A child’s sense of identity can be harmed by behaviour by an educator or staff member.</a:t>
            </a:r>
          </a:p>
          <a:p>
            <a:pPr eaLnBrk="1" hangingPunct="1"/>
            <a:endParaRPr lang="en-AU" sz="800" b="1" dirty="0" smtClean="0">
              <a:latin typeface="Arial" charset="0"/>
              <a:cs typeface="Arial" charset="0"/>
            </a:endParaRPr>
          </a:p>
        </p:txBody>
      </p:sp>
    </p:spTree>
    <p:extLst>
      <p:ext uri="{BB962C8B-B14F-4D97-AF65-F5344CB8AC3E}">
        <p14:creationId xmlns:p14="http://schemas.microsoft.com/office/powerpoint/2010/main" val="2560267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56250FE-A0BA-44DD-AB5D-9836A6C88DFE}" type="slidenum">
              <a:rPr lang="en-AU" smtClean="0">
                <a:cs typeface="Arial" charset="0"/>
              </a:rPr>
              <a:pPr/>
              <a:t>7</a:t>
            </a:fld>
            <a:endParaRPr lang="en-AU"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kumimoji="0" lang="en-US" sz="3200" b="0" i="0" u="none" strike="noStrike" kern="1200" cap="none" spc="0" normalizeH="0" baseline="0" noProof="0" dirty="0" smtClean="0">
              <a:ln>
                <a:noFill/>
              </a:ln>
              <a:solidFill>
                <a:srgbClr val="000000"/>
              </a:solidFill>
              <a:effectLst/>
              <a:uLnTx/>
              <a:uFillTx/>
              <a:latin typeface="Arial"/>
              <a:ea typeface="+mj-ea"/>
              <a:cs typeface="+mj-cs"/>
            </a:endParaRPr>
          </a:p>
          <a:p>
            <a:pPr eaLnBrk="1" hangingPunct="1"/>
            <a:endParaRPr lang="en-AU" sz="800" b="0" dirty="0" smtClean="0">
              <a:latin typeface="Arial" charset="0"/>
              <a:cs typeface="Arial" charset="0"/>
            </a:endParaRPr>
          </a:p>
          <a:p>
            <a:pPr eaLnBrk="1" hangingPunct="1"/>
            <a:r>
              <a:rPr lang="en-AU" sz="1200" kern="1200" dirty="0" smtClean="0">
                <a:solidFill>
                  <a:schemeClr val="tx1"/>
                </a:solidFill>
                <a:effectLst/>
                <a:latin typeface="+mn-lt"/>
                <a:ea typeface="+mn-ea"/>
                <a:cs typeface="+mn-cs"/>
              </a:rPr>
              <a:t>By now, you should be clear that all children at our service have the right to be free of physical, sexual, emotional or psychological harm or harm caused by racial, cultural, religious discrimination or lack of cultural sensitivity while being cared for by our service. </a:t>
            </a:r>
          </a:p>
          <a:p>
            <a:pPr eaLnBrk="1" hangingPunct="1"/>
            <a:endParaRPr lang="en-AU" sz="800" b="0" dirty="0" smtClean="0">
              <a:latin typeface="Arial" charset="0"/>
              <a:cs typeface="Arial" charset="0"/>
            </a:endParaRPr>
          </a:p>
          <a:p>
            <a:pPr eaLnBrk="1" hangingPunct="1"/>
            <a:r>
              <a:rPr lang="en-AU" sz="800" b="0" dirty="0" smtClean="0">
                <a:latin typeface="Arial" charset="0"/>
                <a:cs typeface="Arial" charset="0"/>
              </a:rPr>
              <a:t>What can you do if</a:t>
            </a:r>
            <a:r>
              <a:rPr lang="en-AU" sz="800" b="0" baseline="0" dirty="0" smtClean="0">
                <a:latin typeface="Arial" charset="0"/>
                <a:cs typeface="Arial" charset="0"/>
              </a:rPr>
              <a:t> you feel a child is not safe? </a:t>
            </a:r>
            <a:r>
              <a:rPr lang="en-AU" sz="800" b="1" baseline="0" dirty="0" smtClean="0">
                <a:latin typeface="Arial" charset="0"/>
                <a:cs typeface="Arial" charset="0"/>
              </a:rPr>
              <a:t>[Brainstorm possible actions]</a:t>
            </a:r>
          </a:p>
          <a:p>
            <a:pPr eaLnBrk="1" hangingPunct="1"/>
            <a:endParaRPr lang="en-AU" sz="800" b="1" baseline="0" dirty="0" smtClean="0">
              <a:latin typeface="Arial" charset="0"/>
              <a:cs typeface="Arial" charset="0"/>
            </a:endParaRPr>
          </a:p>
          <a:p>
            <a:pPr eaLnBrk="1" hangingPunct="1"/>
            <a:r>
              <a:rPr lang="en-AU" sz="800" b="1" baseline="0" dirty="0" smtClean="0">
                <a:latin typeface="Arial" charset="0"/>
                <a:cs typeface="Arial" charset="0"/>
              </a:rPr>
              <a:t>[Then take people through the actions required in the child safe policy and the code of conduct. Try and use actual scenarios]</a:t>
            </a:r>
            <a:endParaRPr lang="en-AU" sz="800" b="1" dirty="0" smtClean="0">
              <a:latin typeface="Arial" charset="0"/>
              <a:cs typeface="Arial" charset="0"/>
            </a:endParaRPr>
          </a:p>
        </p:txBody>
      </p:sp>
    </p:spTree>
    <p:extLst>
      <p:ext uri="{BB962C8B-B14F-4D97-AF65-F5344CB8AC3E}">
        <p14:creationId xmlns:p14="http://schemas.microsoft.com/office/powerpoint/2010/main" val="276697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56250FE-A0BA-44DD-AB5D-9836A6C88DFE}" type="slidenum">
              <a:rPr lang="en-AU" smtClean="0">
                <a:cs typeface="Arial" charset="0"/>
              </a:rPr>
              <a:pPr/>
              <a:t>8</a:t>
            </a:fld>
            <a:endParaRPr lang="en-AU"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kumimoji="0" lang="en-US" sz="3200" b="0" i="0" u="none" strike="noStrike" kern="1200" cap="none" spc="0" normalizeH="0" baseline="0" noProof="0" dirty="0" smtClean="0">
              <a:ln>
                <a:noFill/>
              </a:ln>
              <a:solidFill>
                <a:srgbClr val="000000"/>
              </a:solidFill>
              <a:effectLst/>
              <a:uLnTx/>
              <a:uFillTx/>
              <a:latin typeface="Arial"/>
              <a:ea typeface="+mj-ea"/>
              <a:cs typeface="+mj-cs"/>
            </a:endParaRPr>
          </a:p>
          <a:p>
            <a:pPr eaLnBrk="1" hangingPunct="1"/>
            <a:endParaRPr lang="en-AU" sz="800" b="1" dirty="0" smtClean="0">
              <a:latin typeface="Arial" charset="0"/>
              <a:cs typeface="Arial" charset="0"/>
            </a:endParaRPr>
          </a:p>
          <a:p>
            <a:pPr eaLnBrk="1" hangingPunct="1"/>
            <a:r>
              <a:rPr lang="en-AU" sz="800" b="1" dirty="0" smtClean="0">
                <a:latin typeface="Arial" charset="0"/>
                <a:cs typeface="Arial" charset="0"/>
              </a:rPr>
              <a:t>[tell everybody who the child safety officer is]</a:t>
            </a:r>
          </a:p>
          <a:p>
            <a:pPr eaLnBrk="1" hangingPunct="1"/>
            <a:endParaRPr lang="en-AU" sz="800" b="1" dirty="0" smtClean="0">
              <a:latin typeface="Arial" charset="0"/>
              <a:cs typeface="Arial" charset="0"/>
            </a:endParaRPr>
          </a:p>
          <a:p>
            <a:pPr eaLnBrk="1" hangingPunct="1"/>
            <a:endParaRPr lang="en-AU" sz="300" b="1"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800" kern="1200" dirty="0" smtClean="0">
                <a:solidFill>
                  <a:schemeClr val="tx1"/>
                </a:solidFill>
                <a:effectLst/>
                <a:latin typeface="+mn-lt"/>
                <a:ea typeface="+mn-ea"/>
                <a:cs typeface="+mn-cs"/>
              </a:rPr>
              <a:t>Having a specific person appointed to be the child safety person means that someone is charged with viewing our FDC from a child safety perspective.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800" kern="1200" dirty="0" smtClean="0">
                <a:solidFill>
                  <a:schemeClr val="tx1"/>
                </a:solidFill>
                <a:effectLst/>
                <a:latin typeface="+mn-lt"/>
                <a:ea typeface="+mn-ea"/>
                <a:cs typeface="+mn-cs"/>
              </a:rPr>
              <a:t>If all other systems break down someone with concerns has a specific person you can seek out. This person can also become our organisation’s expert on issues such as mandatory reporting and reportable conduct. </a:t>
            </a:r>
          </a:p>
          <a:p>
            <a:pPr eaLnBrk="1" hangingPunct="1"/>
            <a:endParaRPr lang="en-AU" sz="800" b="1" dirty="0" smtClean="0">
              <a:latin typeface="Arial" charset="0"/>
              <a:cs typeface="Arial" charset="0"/>
            </a:endParaRPr>
          </a:p>
        </p:txBody>
      </p:sp>
    </p:spTree>
    <p:extLst>
      <p:ext uri="{BB962C8B-B14F-4D97-AF65-F5344CB8AC3E}">
        <p14:creationId xmlns:p14="http://schemas.microsoft.com/office/powerpoint/2010/main" val="122720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56250FE-A0BA-44DD-AB5D-9836A6C88DFE}" type="slidenum">
              <a:rPr lang="en-AU" smtClean="0">
                <a:cs typeface="Arial" charset="0"/>
              </a:rPr>
              <a:pPr/>
              <a:t>9</a:t>
            </a:fld>
            <a:endParaRPr lang="en-AU"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kumimoji="0" lang="en-US" sz="3200" b="0" i="0" u="none" strike="noStrike" kern="1200" cap="none" spc="0" normalizeH="0" baseline="0" noProof="0" dirty="0" smtClean="0">
              <a:ln>
                <a:noFill/>
              </a:ln>
              <a:solidFill>
                <a:srgbClr val="000000"/>
              </a:solidFill>
              <a:effectLst/>
              <a:uLnTx/>
              <a:uFillTx/>
              <a:latin typeface="Arial"/>
              <a:ea typeface="+mj-ea"/>
              <a:cs typeface="+mj-cs"/>
            </a:endParaRPr>
          </a:p>
          <a:p>
            <a:pPr eaLnBrk="1" hangingPunct="1"/>
            <a:r>
              <a:rPr lang="en-AU" sz="1200" kern="1200" dirty="0" smtClean="0">
                <a:solidFill>
                  <a:schemeClr val="tx1"/>
                </a:solidFill>
                <a:effectLst/>
                <a:latin typeface="+mn-lt"/>
                <a:ea typeface="+mn-ea"/>
                <a:cs typeface="+mn-cs"/>
              </a:rPr>
              <a:t>Educating children about their rights and protective behaviours is another way we can help our FDC be child safe</a:t>
            </a:r>
          </a:p>
          <a:p>
            <a:pPr eaLnBrk="1" hangingPunct="1"/>
            <a:r>
              <a:rPr lang="en-AU" sz="1200" b="1" kern="1200" dirty="0" smtClean="0">
                <a:solidFill>
                  <a:schemeClr val="tx1"/>
                </a:solidFill>
                <a:effectLst/>
                <a:latin typeface="+mn-lt"/>
                <a:ea typeface="+mn-ea"/>
                <a:cs typeface="+mn-cs"/>
              </a:rPr>
              <a:t>[discuss ways that this can be done within normal</a:t>
            </a:r>
            <a:r>
              <a:rPr lang="en-AU" sz="1200" b="1" kern="1200" baseline="0" dirty="0" smtClean="0">
                <a:solidFill>
                  <a:schemeClr val="tx1"/>
                </a:solidFill>
                <a:effectLst/>
                <a:latin typeface="+mn-lt"/>
                <a:ea typeface="+mn-ea"/>
                <a:cs typeface="+mn-cs"/>
              </a:rPr>
              <a:t> programming]</a:t>
            </a:r>
            <a:r>
              <a:rPr lang="en-AU" sz="1200" b="1" kern="1200" dirty="0" smtClean="0">
                <a:solidFill>
                  <a:schemeClr val="tx1"/>
                </a:solidFill>
                <a:effectLst/>
                <a:latin typeface="+mn-lt"/>
                <a:ea typeface="+mn-ea"/>
                <a:cs typeface="+mn-cs"/>
              </a:rPr>
              <a:t>.</a:t>
            </a:r>
            <a:endParaRPr lang="en-AU" sz="800" b="1" dirty="0" smtClean="0">
              <a:latin typeface="Arial" charset="0"/>
              <a:cs typeface="Arial" charset="0"/>
            </a:endParaRPr>
          </a:p>
        </p:txBody>
      </p:sp>
    </p:spTree>
    <p:extLst>
      <p:ext uri="{BB962C8B-B14F-4D97-AF65-F5344CB8AC3E}">
        <p14:creationId xmlns:p14="http://schemas.microsoft.com/office/powerpoint/2010/main" val="277540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36551" y="6215063"/>
            <a:ext cx="12769851" cy="6477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5" name="TextBox 4"/>
          <p:cNvSpPr txBox="1">
            <a:spLocks noChangeArrowheads="1"/>
          </p:cNvSpPr>
          <p:nvPr/>
        </p:nvSpPr>
        <p:spPr bwMode="auto">
          <a:xfrm>
            <a:off x="1" y="6238876"/>
            <a:ext cx="379095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AU" altLang="en-US" sz="1200" b="1" smtClean="0">
                <a:solidFill>
                  <a:schemeClr val="bg1"/>
                </a:solidFill>
              </a:rPr>
              <a:t>NSW Family Day Care Association</a:t>
            </a:r>
            <a:endParaRPr lang="en-AU" altLang="en-US" sz="1100" b="1" smtClean="0">
              <a:solidFill>
                <a:schemeClr val="bg1"/>
              </a:solidFill>
            </a:endParaRPr>
          </a:p>
          <a:p>
            <a:pPr>
              <a:defRPr/>
            </a:pPr>
            <a:r>
              <a:rPr lang="en-AU" altLang="en-US" sz="1200" b="1" smtClean="0">
                <a:solidFill>
                  <a:schemeClr val="bg1"/>
                </a:solidFill>
              </a:rPr>
              <a:t>Phone</a:t>
            </a:r>
            <a:r>
              <a:rPr lang="en-AU" altLang="en-US" sz="1200" smtClean="0">
                <a:solidFill>
                  <a:schemeClr val="bg1"/>
                </a:solidFill>
              </a:rPr>
              <a:t> </a:t>
            </a:r>
            <a:r>
              <a:rPr lang="en-AU" altLang="en-US" sz="1100" smtClean="0">
                <a:solidFill>
                  <a:schemeClr val="bg1"/>
                </a:solidFill>
              </a:rPr>
              <a:t>02 9779 9999</a:t>
            </a:r>
          </a:p>
          <a:p>
            <a:pPr>
              <a:defRPr/>
            </a:pPr>
            <a:r>
              <a:rPr lang="en-AU" altLang="en-US" sz="1200" b="1" smtClean="0">
                <a:solidFill>
                  <a:schemeClr val="bg1"/>
                </a:solidFill>
              </a:rPr>
              <a:t>Fax</a:t>
            </a:r>
            <a:r>
              <a:rPr lang="en-AU" altLang="en-US" sz="1200" smtClean="0">
                <a:solidFill>
                  <a:schemeClr val="bg1"/>
                </a:solidFill>
              </a:rPr>
              <a:t> </a:t>
            </a:r>
            <a:r>
              <a:rPr lang="en-AU" altLang="en-US" sz="1100" smtClean="0">
                <a:solidFill>
                  <a:schemeClr val="bg1"/>
                </a:solidFill>
              </a:rPr>
              <a:t>02 9779 9998</a:t>
            </a:r>
            <a:endParaRPr lang="en-GB" altLang="en-US" sz="1100" smtClean="0">
              <a:solidFill>
                <a:schemeClr val="bg1"/>
              </a:solidFill>
            </a:endParaRPr>
          </a:p>
        </p:txBody>
      </p:sp>
      <p:sp>
        <p:nvSpPr>
          <p:cNvPr id="6" name="TextBox 5"/>
          <p:cNvSpPr txBox="1">
            <a:spLocks noChangeArrowheads="1"/>
          </p:cNvSpPr>
          <p:nvPr/>
        </p:nvSpPr>
        <p:spPr bwMode="auto">
          <a:xfrm>
            <a:off x="8113184" y="6224588"/>
            <a:ext cx="407881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AU" altLang="en-US" sz="1200" b="1" smtClean="0">
                <a:solidFill>
                  <a:schemeClr val="bg1"/>
                </a:solidFill>
              </a:rPr>
              <a:t>Freecall</a:t>
            </a:r>
            <a:r>
              <a:rPr lang="en-AU" altLang="en-US" sz="1200" smtClean="0">
                <a:solidFill>
                  <a:schemeClr val="bg1"/>
                </a:solidFill>
              </a:rPr>
              <a:t> 1800 157 818</a:t>
            </a:r>
          </a:p>
          <a:p>
            <a:pPr algn="r">
              <a:defRPr/>
            </a:pPr>
            <a:r>
              <a:rPr lang="en-AU" altLang="en-US" sz="1200" b="1" smtClean="0">
                <a:solidFill>
                  <a:schemeClr val="bg1"/>
                </a:solidFill>
              </a:rPr>
              <a:t>Email</a:t>
            </a:r>
            <a:r>
              <a:rPr lang="en-AU" altLang="en-US" sz="1200" smtClean="0">
                <a:solidFill>
                  <a:schemeClr val="bg1"/>
                </a:solidFill>
              </a:rPr>
              <a:t> info@nswfdc.org.au</a:t>
            </a:r>
          </a:p>
          <a:p>
            <a:pPr algn="r">
              <a:defRPr/>
            </a:pPr>
            <a:r>
              <a:rPr lang="en-AU" altLang="en-US" sz="1200" b="1" smtClean="0">
                <a:solidFill>
                  <a:schemeClr val="bg1"/>
                </a:solidFill>
              </a:rPr>
              <a:t>www.nswfdc.org.au</a:t>
            </a:r>
            <a:endParaRPr lang="en-GB" altLang="en-US" sz="1200" b="1" smtClean="0">
              <a:solidFill>
                <a:schemeClr val="bg1"/>
              </a:solidFill>
            </a:endParaRPr>
          </a:p>
        </p:txBody>
      </p:sp>
      <p:pic>
        <p:nvPicPr>
          <p:cNvPr id="7" name="Picture 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9352" y="314326"/>
            <a:ext cx="4718049"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36551" y="6215063"/>
            <a:ext cx="12769851" cy="6477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 name="TextBox 8"/>
          <p:cNvSpPr txBox="1">
            <a:spLocks noChangeArrowheads="1"/>
          </p:cNvSpPr>
          <p:nvPr/>
        </p:nvSpPr>
        <p:spPr bwMode="auto">
          <a:xfrm>
            <a:off x="1" y="6238876"/>
            <a:ext cx="379095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AU" altLang="en-US" sz="1200" b="1" dirty="0" smtClean="0">
                <a:solidFill>
                  <a:schemeClr val="bg1"/>
                </a:solidFill>
              </a:rPr>
              <a:t>NSW Family Day Care Association</a:t>
            </a:r>
            <a:endParaRPr lang="en-AU" altLang="en-US" sz="1100" b="1" dirty="0" smtClean="0">
              <a:solidFill>
                <a:schemeClr val="bg1"/>
              </a:solidFill>
            </a:endParaRPr>
          </a:p>
          <a:p>
            <a:pPr>
              <a:defRPr/>
            </a:pPr>
            <a:r>
              <a:rPr lang="en-AU" altLang="en-US" sz="1200" b="1" dirty="0" smtClean="0">
                <a:solidFill>
                  <a:schemeClr val="bg1"/>
                </a:solidFill>
              </a:rPr>
              <a:t>Phone</a:t>
            </a:r>
            <a:r>
              <a:rPr lang="en-AU" altLang="en-US" sz="1200" dirty="0" smtClean="0">
                <a:solidFill>
                  <a:schemeClr val="bg1"/>
                </a:solidFill>
              </a:rPr>
              <a:t> </a:t>
            </a:r>
            <a:r>
              <a:rPr lang="en-AU" altLang="en-US" sz="1100" dirty="0" smtClean="0">
                <a:solidFill>
                  <a:schemeClr val="bg1"/>
                </a:solidFill>
              </a:rPr>
              <a:t>02 9779 9999</a:t>
            </a:r>
          </a:p>
          <a:p>
            <a:pPr>
              <a:defRPr/>
            </a:pPr>
            <a:r>
              <a:rPr lang="en-AU" altLang="en-US" sz="1200" b="1" dirty="0" smtClean="0">
                <a:solidFill>
                  <a:schemeClr val="bg1"/>
                </a:solidFill>
              </a:rPr>
              <a:t>Fax</a:t>
            </a:r>
            <a:r>
              <a:rPr lang="en-AU" altLang="en-US" sz="1200" dirty="0" smtClean="0">
                <a:solidFill>
                  <a:schemeClr val="bg1"/>
                </a:solidFill>
              </a:rPr>
              <a:t> </a:t>
            </a:r>
            <a:r>
              <a:rPr lang="en-AU" altLang="en-US" sz="1100" dirty="0" smtClean="0">
                <a:solidFill>
                  <a:schemeClr val="bg1"/>
                </a:solidFill>
              </a:rPr>
              <a:t>02 9779 9998</a:t>
            </a:r>
            <a:endParaRPr lang="en-GB" altLang="en-US" sz="1100" dirty="0" smtClean="0">
              <a:solidFill>
                <a:schemeClr val="bg1"/>
              </a:solidFill>
            </a:endParaRPr>
          </a:p>
        </p:txBody>
      </p:sp>
      <p:sp>
        <p:nvSpPr>
          <p:cNvPr id="10" name="TextBox 9"/>
          <p:cNvSpPr txBox="1">
            <a:spLocks noChangeArrowheads="1"/>
          </p:cNvSpPr>
          <p:nvPr/>
        </p:nvSpPr>
        <p:spPr bwMode="auto">
          <a:xfrm>
            <a:off x="8113184" y="6224588"/>
            <a:ext cx="407881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AU" altLang="en-US" sz="1200" b="1" smtClean="0">
                <a:solidFill>
                  <a:schemeClr val="bg1"/>
                </a:solidFill>
              </a:rPr>
              <a:t>Freecall</a:t>
            </a:r>
            <a:r>
              <a:rPr lang="en-AU" altLang="en-US" sz="1200" smtClean="0">
                <a:solidFill>
                  <a:schemeClr val="bg1"/>
                </a:solidFill>
              </a:rPr>
              <a:t> 1800 157 818</a:t>
            </a:r>
          </a:p>
          <a:p>
            <a:pPr algn="r">
              <a:defRPr/>
            </a:pPr>
            <a:r>
              <a:rPr lang="en-AU" altLang="en-US" sz="1200" b="1" smtClean="0">
                <a:solidFill>
                  <a:schemeClr val="bg1"/>
                </a:solidFill>
              </a:rPr>
              <a:t>Email</a:t>
            </a:r>
            <a:r>
              <a:rPr lang="en-AU" altLang="en-US" sz="1200" smtClean="0">
                <a:solidFill>
                  <a:schemeClr val="bg1"/>
                </a:solidFill>
              </a:rPr>
              <a:t> info@nswfdc.org.au</a:t>
            </a:r>
          </a:p>
          <a:p>
            <a:pPr algn="r">
              <a:defRPr/>
            </a:pPr>
            <a:r>
              <a:rPr lang="en-AU" altLang="en-US" sz="1200" b="1" smtClean="0">
                <a:solidFill>
                  <a:schemeClr val="bg1"/>
                </a:solidFill>
              </a:rPr>
              <a:t>www.nswfdc.org.au</a:t>
            </a:r>
            <a:endParaRPr lang="en-GB" altLang="en-US" sz="1200" b="1" smtClean="0">
              <a:solidFill>
                <a:schemeClr val="bg1"/>
              </a:solidFill>
            </a:endParaRPr>
          </a:p>
        </p:txBody>
      </p:sp>
      <p:pic>
        <p:nvPicPr>
          <p:cNvPr id="11"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9352" y="314326"/>
            <a:ext cx="4718049"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03445" y="3645025"/>
            <a:ext cx="10363200" cy="1470025"/>
          </a:xfrm>
        </p:spPr>
        <p:txBody>
          <a:bodyPr/>
          <a:lstStyle>
            <a:lvl1pPr>
              <a:defRPr baseline="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159563" y="5229200"/>
            <a:ext cx="85344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26552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803851" cy="6858000"/>
          </a:xfrm>
        </p:spPr>
        <p:txBody>
          <a:bodyPr rtlCol="0">
            <a:normAutofit/>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404987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Quote on White">
    <p:spTree>
      <p:nvGrpSpPr>
        <p:cNvPr id="1" name=""/>
        <p:cNvGrpSpPr/>
        <p:nvPr/>
      </p:nvGrpSpPr>
      <p:grpSpPr>
        <a:xfrm>
          <a:off x="0" y="0"/>
          <a:ext cx="0" cy="0"/>
          <a:chOff x="0" y="0"/>
          <a:chExt cx="0" cy="0"/>
        </a:xfrm>
      </p:grpSpPr>
      <p:pic>
        <p:nvPicPr>
          <p:cNvPr id="3"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5634" y="5516564"/>
            <a:ext cx="164041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1946" y="4005695"/>
            <a:ext cx="11620221" cy="618631"/>
          </a:xfrm>
        </p:spPr>
        <p:txBody>
          <a:bodyPr rtlCol="0" anchor="b">
            <a:spAutoFit/>
          </a:bodyPr>
          <a:lstStyle>
            <a:lvl1pPr marL="280988" indent="-280988">
              <a:lnSpc>
                <a:spcPct val="90000"/>
              </a:lnSpc>
              <a:defRPr lang="en-US" sz="3800" spc="-20" baseline="0" dirty="0">
                <a:solidFill>
                  <a:schemeClr val="tx2"/>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903861756"/>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24467" y="6470650"/>
            <a:ext cx="2154767" cy="274638"/>
          </a:xfrm>
          <a:prstGeom prst="rect">
            <a:avLst/>
          </a:prstGeom>
        </p:spPr>
        <p:txBody>
          <a:bodyPr/>
          <a:lstStyle>
            <a:lvl1pPr>
              <a:defRPr>
                <a:latin typeface="Arial" panose="020B0604020202020204" pitchFamily="34" charset="0"/>
              </a:defRPr>
            </a:lvl1pPr>
          </a:lstStyle>
          <a:p>
            <a:fld id="{099C7590-3656-40E7-A3FD-E317750A1E29}" type="datetimeFigureOut">
              <a:rPr lang="en-AU" smtClean="0"/>
              <a:t>23/06/2016</a:t>
            </a:fld>
            <a:endParaRPr lang="en-AU"/>
          </a:p>
        </p:txBody>
      </p:sp>
      <p:sp>
        <p:nvSpPr>
          <p:cNvPr id="4" name="Footer Placeholder 3"/>
          <p:cNvSpPr>
            <a:spLocks noGrp="1"/>
          </p:cNvSpPr>
          <p:nvPr>
            <p:ph type="ftr" sz="quarter" idx="11"/>
          </p:nvPr>
        </p:nvSpPr>
        <p:spPr>
          <a:xfrm>
            <a:off x="4842933" y="6470650"/>
            <a:ext cx="5901267" cy="274638"/>
          </a:xfrm>
          <a:prstGeom prst="rect">
            <a:avLst/>
          </a:prstGeom>
        </p:spPr>
        <p:txBody>
          <a:bodyPr/>
          <a:lstStyle>
            <a:lvl1pPr>
              <a:defRPr>
                <a:latin typeface="Arial" panose="020B0604020202020204" pitchFamily="34" charset="0"/>
              </a:defRPr>
            </a:lvl1pPr>
          </a:lstStyle>
          <a:p>
            <a:endParaRPr lang="en-AU"/>
          </a:p>
        </p:txBody>
      </p:sp>
      <p:sp>
        <p:nvSpPr>
          <p:cNvPr id="5" name="Slide Number Placeholder 4"/>
          <p:cNvSpPr>
            <a:spLocks noGrp="1"/>
          </p:cNvSpPr>
          <p:nvPr>
            <p:ph type="sldNum" sz="quarter" idx="12"/>
          </p:nvPr>
        </p:nvSpPr>
        <p:spPr>
          <a:xfrm>
            <a:off x="10837333" y="6470650"/>
            <a:ext cx="973667" cy="274638"/>
          </a:xfrm>
          <a:prstGeom prst="rect">
            <a:avLst/>
          </a:prstGeom>
        </p:spPr>
        <p:txBody>
          <a:bodyPr vert="horz" wrap="square" lIns="91440" tIns="45720" rIns="91440" bIns="45720" numCol="1" anchor="t" anchorCtr="0" compatLnSpc="1">
            <a:prstTxWarp prst="textNoShape">
              <a:avLst/>
            </a:prstTxWarp>
          </a:bodyPr>
          <a:lstStyle>
            <a:lvl1pPr>
              <a:defRPr/>
            </a:lvl1pPr>
          </a:lstStyle>
          <a:p>
            <a:fld id="{EE84F53D-DCE4-492C-A2A2-EBC54AF0055E}" type="slidenum">
              <a:rPr lang="en-AU" smtClean="0"/>
              <a:t>‹#›</a:t>
            </a:fld>
            <a:endParaRPr lang="en-AU"/>
          </a:p>
        </p:txBody>
      </p:sp>
    </p:spTree>
    <p:extLst>
      <p:ext uri="{BB962C8B-B14F-4D97-AF65-F5344CB8AC3E}">
        <p14:creationId xmlns:p14="http://schemas.microsoft.com/office/powerpoint/2010/main" val="170439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968"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080"/>
            </a:lvl1pPr>
            <a:lvl2pPr>
              <a:defRPr sz="2738"/>
            </a:lvl2pPr>
            <a:lvl3pPr>
              <a:defRPr sz="2310"/>
            </a:lvl3pPr>
            <a:lvl4pPr>
              <a:defRPr sz="1968"/>
            </a:lvl4pPr>
            <a:lvl5pPr>
              <a:defRPr sz="1968"/>
            </a:lvl5pPr>
            <a:lvl6pPr>
              <a:defRPr sz="1968"/>
            </a:lvl6pPr>
            <a:lvl7pPr>
              <a:defRPr sz="1968"/>
            </a:lvl7pPr>
            <a:lvl8pPr>
              <a:defRPr sz="1968"/>
            </a:lvl8pPr>
            <a:lvl9pPr>
              <a:defRPr sz="19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369"/>
            </a:lvl1pPr>
            <a:lvl2pPr marL="446089" indent="0">
              <a:buNone/>
              <a:defRPr sz="1198"/>
            </a:lvl2pPr>
            <a:lvl3pPr marL="892178" indent="0">
              <a:buNone/>
              <a:defRPr sz="941"/>
            </a:lvl3pPr>
            <a:lvl4pPr marL="1338267" indent="0">
              <a:buNone/>
              <a:defRPr sz="856"/>
            </a:lvl4pPr>
            <a:lvl5pPr marL="1784356" indent="0">
              <a:buNone/>
              <a:defRPr sz="856"/>
            </a:lvl5pPr>
            <a:lvl6pPr marL="2230445" indent="0">
              <a:buNone/>
              <a:defRPr sz="856"/>
            </a:lvl6pPr>
            <a:lvl7pPr marL="2676534" indent="0">
              <a:buNone/>
              <a:defRPr sz="856"/>
            </a:lvl7pPr>
            <a:lvl8pPr marL="3122623" indent="0">
              <a:buNone/>
              <a:defRPr sz="856"/>
            </a:lvl8pPr>
            <a:lvl9pPr marL="3568712" indent="0">
              <a:buNone/>
              <a:defRPr sz="856"/>
            </a:lvl9pPr>
          </a:lstStyle>
          <a:p>
            <a:pPr lvl="0"/>
            <a:r>
              <a:rPr lang="en-US" smtClean="0"/>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atin typeface="Arial" panose="020B0604020202020204" pitchFamily="34" charset="0"/>
              </a:defRPr>
            </a:lvl1pPr>
          </a:lstStyle>
          <a:p>
            <a:fld id="{099C7590-3656-40E7-A3FD-E317750A1E29}" type="datetimeFigureOut">
              <a:rPr lang="en-AU" smtClean="0"/>
              <a:t>23/06/2016</a:t>
            </a:fld>
            <a:endParaRPr lang="en-AU"/>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atin typeface="Arial" panose="020B0604020202020204" pitchFamily="34" charset="0"/>
              </a:defRPr>
            </a:lvl1pPr>
          </a:lstStyle>
          <a:p>
            <a:endParaRPr lang="en-AU"/>
          </a:p>
        </p:txBody>
      </p:sp>
      <p:sp>
        <p:nvSpPr>
          <p:cNvPr id="7"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E84F53D-DCE4-492C-A2A2-EBC54AF0055E}" type="slidenum">
              <a:rPr lang="en-AU" smtClean="0"/>
              <a:t>‹#›</a:t>
            </a:fld>
            <a:endParaRPr lang="en-AU"/>
          </a:p>
        </p:txBody>
      </p:sp>
    </p:spTree>
    <p:extLst>
      <p:ext uri="{BB962C8B-B14F-4D97-AF65-F5344CB8AC3E}">
        <p14:creationId xmlns:p14="http://schemas.microsoft.com/office/powerpoint/2010/main" val="3807789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Closing with Quote">
    <p:spTree>
      <p:nvGrpSpPr>
        <p:cNvPr id="1" name=""/>
        <p:cNvGrpSpPr/>
        <p:nvPr/>
      </p:nvGrpSpPr>
      <p:grpSpPr>
        <a:xfrm>
          <a:off x="0" y="0"/>
          <a:ext cx="0" cy="0"/>
          <a:chOff x="0" y="0"/>
          <a:chExt cx="0" cy="0"/>
        </a:xfrm>
      </p:grpSpPr>
      <p:sp>
        <p:nvSpPr>
          <p:cNvPr id="14" name="Title 1"/>
          <p:cNvSpPr>
            <a:spLocks noGrp="1"/>
          </p:cNvSpPr>
          <p:nvPr>
            <p:ph type="title"/>
          </p:nvPr>
        </p:nvSpPr>
        <p:spPr>
          <a:xfrm>
            <a:off x="609600" y="274638"/>
            <a:ext cx="10972800" cy="1143000"/>
          </a:xfrm>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382457149"/>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467" y="6470650"/>
            <a:ext cx="2154767" cy="274638"/>
          </a:xfrm>
          <a:prstGeom prst="rect">
            <a:avLst/>
          </a:prstGeom>
        </p:spPr>
        <p:txBody>
          <a:bodyPr/>
          <a:lstStyle>
            <a:lvl1pPr>
              <a:defRPr>
                <a:latin typeface="Arial" panose="020B0604020202020204" pitchFamily="34" charset="0"/>
              </a:defRPr>
            </a:lvl1pPr>
          </a:lstStyle>
          <a:p>
            <a:fld id="{099C7590-3656-40E7-A3FD-E317750A1E29}" type="datetimeFigureOut">
              <a:rPr lang="en-AU" smtClean="0"/>
              <a:t>23/06/2016</a:t>
            </a:fld>
            <a:endParaRPr lang="en-AU"/>
          </a:p>
        </p:txBody>
      </p:sp>
      <p:sp>
        <p:nvSpPr>
          <p:cNvPr id="3" name="Footer Placeholder 2"/>
          <p:cNvSpPr>
            <a:spLocks noGrp="1"/>
          </p:cNvSpPr>
          <p:nvPr>
            <p:ph type="ftr" sz="quarter" idx="11"/>
          </p:nvPr>
        </p:nvSpPr>
        <p:spPr>
          <a:xfrm>
            <a:off x="4842933" y="6470650"/>
            <a:ext cx="5901267" cy="274638"/>
          </a:xfrm>
          <a:prstGeom prst="rect">
            <a:avLst/>
          </a:prstGeom>
        </p:spPr>
        <p:txBody>
          <a:bodyPr/>
          <a:lstStyle>
            <a:lvl1pPr>
              <a:defRPr>
                <a:latin typeface="Arial" panose="020B0604020202020204" pitchFamily="34" charset="0"/>
              </a:defRPr>
            </a:lvl1pPr>
          </a:lstStyle>
          <a:p>
            <a:endParaRPr lang="en-AU"/>
          </a:p>
        </p:txBody>
      </p:sp>
      <p:sp>
        <p:nvSpPr>
          <p:cNvPr id="4" name="Slide Number Placeholder 3"/>
          <p:cNvSpPr>
            <a:spLocks noGrp="1"/>
          </p:cNvSpPr>
          <p:nvPr>
            <p:ph type="sldNum" sz="quarter" idx="12"/>
          </p:nvPr>
        </p:nvSpPr>
        <p:spPr>
          <a:xfrm>
            <a:off x="10837333" y="6470650"/>
            <a:ext cx="973667" cy="274638"/>
          </a:xfrm>
          <a:prstGeom prst="rect">
            <a:avLst/>
          </a:prstGeom>
        </p:spPr>
        <p:txBody>
          <a:bodyPr vert="horz" wrap="square" lIns="91440" tIns="45720" rIns="91440" bIns="45720" numCol="1" anchor="t" anchorCtr="0" compatLnSpc="1">
            <a:prstTxWarp prst="textNoShape">
              <a:avLst/>
            </a:prstTxWarp>
          </a:bodyPr>
          <a:lstStyle>
            <a:lvl1pPr>
              <a:defRPr/>
            </a:lvl1pPr>
          </a:lstStyle>
          <a:p>
            <a:fld id="{EE84F53D-DCE4-492C-A2A2-EBC54AF0055E}" type="slidenum">
              <a:rPr lang="en-AU" smtClean="0"/>
              <a:t>‹#›</a:t>
            </a:fld>
            <a:endParaRPr lang="en-AU"/>
          </a:p>
        </p:txBody>
      </p:sp>
    </p:spTree>
    <p:extLst>
      <p:ext uri="{BB962C8B-B14F-4D97-AF65-F5344CB8AC3E}">
        <p14:creationId xmlns:p14="http://schemas.microsoft.com/office/powerpoint/2010/main" val="30526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content page">
    <p:spTree>
      <p:nvGrpSpPr>
        <p:cNvPr id="1" name=""/>
        <p:cNvGrpSpPr/>
        <p:nvPr/>
      </p:nvGrpSpPr>
      <p:grpSpPr>
        <a:xfrm>
          <a:off x="0" y="0"/>
          <a:ext cx="0" cy="0"/>
          <a:chOff x="0" y="0"/>
          <a:chExt cx="0" cy="0"/>
        </a:xfrm>
      </p:grpSpPr>
      <p:pic>
        <p:nvPicPr>
          <p:cNvPr id="4"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73784" y="5805488"/>
            <a:ext cx="120226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762000" y="1196975"/>
            <a:ext cx="10710333"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2118" y="6119814"/>
            <a:ext cx="20701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cid:image002.png@01D0B42B.041BD2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1" y="6021389"/>
            <a:ext cx="186266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09600" y="1600202"/>
            <a:ext cx="10972800" cy="384502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1565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5634" y="5516564"/>
            <a:ext cx="164041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5634" y="5516564"/>
            <a:ext cx="164041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762000" y="1196975"/>
            <a:ext cx="1071033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GB" dirty="0"/>
          </a:p>
        </p:txBody>
      </p:sp>
      <p:sp>
        <p:nvSpPr>
          <p:cNvPr id="4" name="Picture Placeholder 3"/>
          <p:cNvSpPr>
            <a:spLocks noGrp="1"/>
          </p:cNvSpPr>
          <p:nvPr>
            <p:ph type="pic" sz="quarter" idx="10"/>
          </p:nvPr>
        </p:nvSpPr>
        <p:spPr>
          <a:xfrm>
            <a:off x="5422901" y="1484314"/>
            <a:ext cx="6144684" cy="3960911"/>
          </a:xfrm>
          <a:solidFill>
            <a:schemeClr val="accent1"/>
          </a:solidFill>
        </p:spPr>
        <p:txBody>
          <a:bodyPr rtlCol="0">
            <a:normAutofit/>
          </a:bodyPr>
          <a:lstStyle/>
          <a:p>
            <a:pPr lvl="0"/>
            <a:r>
              <a:rPr lang="en-US" noProof="0" smtClean="0"/>
              <a:t>Click icon to add picture</a:t>
            </a:r>
            <a:endParaRPr lang="en-GB" noProof="0"/>
          </a:p>
        </p:txBody>
      </p:sp>
      <p:sp>
        <p:nvSpPr>
          <p:cNvPr id="6" name="Text Placeholder 5"/>
          <p:cNvSpPr>
            <a:spLocks noGrp="1"/>
          </p:cNvSpPr>
          <p:nvPr>
            <p:ph type="body" sz="quarter" idx="11"/>
          </p:nvPr>
        </p:nvSpPr>
        <p:spPr>
          <a:xfrm>
            <a:off x="623920" y="1484784"/>
            <a:ext cx="4607984" cy="4104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109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5634" y="5516564"/>
            <a:ext cx="164041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5634" y="5516564"/>
            <a:ext cx="164041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762000" y="4365625"/>
            <a:ext cx="1071033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4406901"/>
            <a:ext cx="10363200" cy="1362075"/>
          </a:xfrm>
        </p:spPr>
        <p:txBody>
          <a:bodyPr anchor="t">
            <a:normAutofit/>
          </a:bodyPr>
          <a:lstStyle>
            <a:lvl1pPr algn="l">
              <a:defRPr sz="3400" b="1" cap="all">
                <a:solidFill>
                  <a:schemeClr val="tx2"/>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7082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5634" y="5516564"/>
            <a:ext cx="164041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5634" y="5516564"/>
            <a:ext cx="164041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762000" y="1196975"/>
            <a:ext cx="1071033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09600" y="1600202"/>
            <a:ext cx="5384800" cy="4059041"/>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7600" y="1600202"/>
            <a:ext cx="5384800" cy="4059041"/>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itle 7"/>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43435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803851" cy="6858000"/>
          </a:xfrm>
        </p:spPr>
        <p:txBody>
          <a:bodyPr rtlCol="0">
            <a:normAutofit/>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5716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o-branded Title Page">
    <p:spTree>
      <p:nvGrpSpPr>
        <p:cNvPr id="1" name=""/>
        <p:cNvGrpSpPr/>
        <p:nvPr/>
      </p:nvGrpSpPr>
      <p:grpSpPr>
        <a:xfrm>
          <a:off x="0" y="0"/>
          <a:ext cx="0" cy="0"/>
          <a:chOff x="0" y="0"/>
          <a:chExt cx="0" cy="0"/>
        </a:xfrm>
      </p:grpSpPr>
      <p:sp>
        <p:nvSpPr>
          <p:cNvPr id="4" name="Rectangle 3"/>
          <p:cNvSpPr/>
          <p:nvPr/>
        </p:nvSpPr>
        <p:spPr>
          <a:xfrm>
            <a:off x="-143933" y="1746250"/>
            <a:ext cx="12672484" cy="535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5" name="Straight Connector 4"/>
          <p:cNvCxnSpPr/>
          <p:nvPr/>
        </p:nvCxnSpPr>
        <p:spPr>
          <a:xfrm>
            <a:off x="3024717" y="538164"/>
            <a:ext cx="0" cy="1189037"/>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24"/>
          <p:cNvGrpSpPr>
            <a:grpSpLocks/>
          </p:cNvGrpSpPr>
          <p:nvPr/>
        </p:nvGrpSpPr>
        <p:grpSpPr bwMode="auto">
          <a:xfrm>
            <a:off x="3484033" y="741363"/>
            <a:ext cx="1981200" cy="887412"/>
            <a:chOff x="2749439" y="752601"/>
            <a:chExt cx="1487211" cy="885917"/>
          </a:xfrm>
        </p:grpSpPr>
        <p:sp>
          <p:nvSpPr>
            <p:cNvPr id="7" name="Rectangle 6"/>
            <p:cNvSpPr>
              <a:spLocks noChangeArrowheads="1"/>
            </p:cNvSpPr>
            <p:nvPr/>
          </p:nvSpPr>
          <p:spPr bwMode="auto">
            <a:xfrm>
              <a:off x="2749439" y="752601"/>
              <a:ext cx="1371222" cy="885917"/>
            </a:xfrm>
            <a:prstGeom prst="rect">
              <a:avLst/>
            </a:prstGeom>
            <a:noFill/>
            <a:ln w="19050" algn="ctr">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defRPr/>
              </a:pPr>
              <a:endParaRPr lang="en-US" altLang="en-US" sz="1600" b="1" smtClean="0">
                <a:solidFill>
                  <a:schemeClr val="bg1"/>
                </a:solidFill>
              </a:endParaRPr>
            </a:p>
          </p:txBody>
        </p:sp>
        <p:sp>
          <p:nvSpPr>
            <p:cNvPr id="8" name="TextBox 7"/>
            <p:cNvSpPr txBox="1">
              <a:spLocks noChangeArrowheads="1"/>
            </p:cNvSpPr>
            <p:nvPr/>
          </p:nvSpPr>
          <p:spPr bwMode="auto">
            <a:xfrm>
              <a:off x="2785984" y="912668"/>
              <a:ext cx="1450666" cy="49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defRPr/>
              </a:pPr>
              <a:r>
                <a:rPr lang="en-US" altLang="en-US" sz="1800" smtClean="0">
                  <a:solidFill>
                    <a:schemeClr val="tx2"/>
                  </a:solidFill>
                </a:rPr>
                <a:t>Partner </a:t>
              </a:r>
              <a:br>
                <a:rPr lang="en-US" altLang="en-US" sz="1800" smtClean="0">
                  <a:solidFill>
                    <a:schemeClr val="tx2"/>
                  </a:solidFill>
                </a:rPr>
              </a:br>
              <a:r>
                <a:rPr lang="en-US" altLang="en-US" sz="1800" smtClean="0">
                  <a:solidFill>
                    <a:schemeClr val="tx2"/>
                  </a:solidFill>
                </a:rPr>
                <a:t>Logo</a:t>
              </a:r>
            </a:p>
          </p:txBody>
        </p:sp>
      </p:grpSp>
      <p:pic>
        <p:nvPicPr>
          <p:cNvPr id="9" name="Picture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451" y="263525"/>
            <a:ext cx="206798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 y="6238876"/>
            <a:ext cx="379095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AU" altLang="en-US" sz="1200" b="1" smtClean="0">
                <a:solidFill>
                  <a:schemeClr val="bg1"/>
                </a:solidFill>
              </a:rPr>
              <a:t>NSW Family Day Care Association</a:t>
            </a:r>
            <a:endParaRPr lang="en-AU" altLang="en-US" sz="1100" b="1" smtClean="0">
              <a:solidFill>
                <a:schemeClr val="bg1"/>
              </a:solidFill>
            </a:endParaRPr>
          </a:p>
          <a:p>
            <a:pPr>
              <a:defRPr/>
            </a:pPr>
            <a:r>
              <a:rPr lang="en-AU" altLang="en-US" sz="1200" b="1" smtClean="0">
                <a:solidFill>
                  <a:schemeClr val="bg1"/>
                </a:solidFill>
              </a:rPr>
              <a:t>Phone</a:t>
            </a:r>
            <a:r>
              <a:rPr lang="en-AU" altLang="en-US" sz="1200" smtClean="0">
                <a:solidFill>
                  <a:schemeClr val="bg1"/>
                </a:solidFill>
              </a:rPr>
              <a:t> </a:t>
            </a:r>
            <a:r>
              <a:rPr lang="en-AU" altLang="en-US" sz="1100" smtClean="0">
                <a:solidFill>
                  <a:schemeClr val="bg1"/>
                </a:solidFill>
              </a:rPr>
              <a:t>02 9779 9999</a:t>
            </a:r>
          </a:p>
          <a:p>
            <a:pPr>
              <a:defRPr/>
            </a:pPr>
            <a:r>
              <a:rPr lang="en-AU" altLang="en-US" sz="1200" b="1" smtClean="0">
                <a:solidFill>
                  <a:schemeClr val="bg1"/>
                </a:solidFill>
              </a:rPr>
              <a:t>Fax</a:t>
            </a:r>
            <a:r>
              <a:rPr lang="en-AU" altLang="en-US" sz="1200" smtClean="0">
                <a:solidFill>
                  <a:schemeClr val="bg1"/>
                </a:solidFill>
              </a:rPr>
              <a:t> </a:t>
            </a:r>
            <a:r>
              <a:rPr lang="en-AU" altLang="en-US" sz="1100" smtClean="0">
                <a:solidFill>
                  <a:schemeClr val="bg1"/>
                </a:solidFill>
              </a:rPr>
              <a:t>02 9779 9998</a:t>
            </a:r>
            <a:endParaRPr lang="en-GB" altLang="en-US" sz="1100" smtClean="0">
              <a:solidFill>
                <a:schemeClr val="bg1"/>
              </a:solidFill>
            </a:endParaRPr>
          </a:p>
        </p:txBody>
      </p:sp>
      <p:sp>
        <p:nvSpPr>
          <p:cNvPr id="11" name="TextBox 10"/>
          <p:cNvSpPr txBox="1">
            <a:spLocks noChangeArrowheads="1"/>
          </p:cNvSpPr>
          <p:nvPr/>
        </p:nvSpPr>
        <p:spPr bwMode="auto">
          <a:xfrm>
            <a:off x="8113184" y="6224588"/>
            <a:ext cx="407881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AU" altLang="en-US" sz="1200" b="1" smtClean="0">
                <a:solidFill>
                  <a:schemeClr val="bg1"/>
                </a:solidFill>
              </a:rPr>
              <a:t>Freecall</a:t>
            </a:r>
            <a:r>
              <a:rPr lang="en-AU" altLang="en-US" sz="1200" smtClean="0">
                <a:solidFill>
                  <a:schemeClr val="bg1"/>
                </a:solidFill>
              </a:rPr>
              <a:t> 1800 157 818</a:t>
            </a:r>
          </a:p>
          <a:p>
            <a:pPr algn="r">
              <a:defRPr/>
            </a:pPr>
            <a:r>
              <a:rPr lang="en-AU" altLang="en-US" sz="1200" b="1" smtClean="0">
                <a:solidFill>
                  <a:schemeClr val="bg1"/>
                </a:solidFill>
              </a:rPr>
              <a:t>Email</a:t>
            </a:r>
            <a:r>
              <a:rPr lang="en-AU" altLang="en-US" sz="1200" smtClean="0">
                <a:solidFill>
                  <a:schemeClr val="bg1"/>
                </a:solidFill>
              </a:rPr>
              <a:t> info@nswfdc.org.au</a:t>
            </a:r>
          </a:p>
          <a:p>
            <a:pPr algn="r">
              <a:defRPr/>
            </a:pPr>
            <a:r>
              <a:rPr lang="en-AU" altLang="en-US" sz="1200" b="1" smtClean="0">
                <a:solidFill>
                  <a:schemeClr val="bg1"/>
                </a:solidFill>
              </a:rPr>
              <a:t>www.nswfdc.org.au</a:t>
            </a:r>
            <a:endParaRPr lang="en-GB" altLang="en-US" sz="1200" b="1" smtClean="0">
              <a:solidFill>
                <a:schemeClr val="bg1"/>
              </a:solidFill>
            </a:endParaRPr>
          </a:p>
        </p:txBody>
      </p:sp>
      <p:sp>
        <p:nvSpPr>
          <p:cNvPr id="13" name="Title 1"/>
          <p:cNvSpPr>
            <a:spLocks noGrp="1"/>
          </p:cNvSpPr>
          <p:nvPr>
            <p:ph type="title"/>
          </p:nvPr>
        </p:nvSpPr>
        <p:spPr>
          <a:xfrm>
            <a:off x="610296" y="2996953"/>
            <a:ext cx="11581704" cy="509017"/>
          </a:xfrm>
        </p:spPr>
        <p:txBody>
          <a:bodyPr/>
          <a:lstStyle>
            <a:lvl1pPr>
              <a:defRPr baseline="0">
                <a:solidFill>
                  <a:schemeClr val="bg1"/>
                </a:solidFill>
              </a:defRPr>
            </a:lvl1pPr>
          </a:lstStyle>
          <a:p>
            <a:r>
              <a:rPr lang="en-US" smtClean="0"/>
              <a:t>Click to edit Master title style</a:t>
            </a:r>
            <a:endParaRPr lang="en-US" dirty="0"/>
          </a:p>
        </p:txBody>
      </p:sp>
      <p:sp>
        <p:nvSpPr>
          <p:cNvPr id="14" name="Text Placeholder 2"/>
          <p:cNvSpPr>
            <a:spLocks noGrp="1"/>
          </p:cNvSpPr>
          <p:nvPr>
            <p:ph type="body" idx="1"/>
          </p:nvPr>
        </p:nvSpPr>
        <p:spPr>
          <a:xfrm>
            <a:off x="618419" y="3406590"/>
            <a:ext cx="8760021" cy="507831"/>
          </a:xfrm>
        </p:spPr>
        <p:txBody>
          <a:bodyPr/>
          <a:lstStyle>
            <a:lvl1pPr>
              <a:defRPr>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19032822"/>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5"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5634" y="5516564"/>
            <a:ext cx="164041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762000" y="1196975"/>
            <a:ext cx="1071033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GB" dirty="0"/>
          </a:p>
        </p:txBody>
      </p:sp>
      <p:sp>
        <p:nvSpPr>
          <p:cNvPr id="4" name="Picture Placeholder 3"/>
          <p:cNvSpPr>
            <a:spLocks noGrp="1"/>
          </p:cNvSpPr>
          <p:nvPr>
            <p:ph type="pic" sz="quarter" idx="10"/>
          </p:nvPr>
        </p:nvSpPr>
        <p:spPr>
          <a:xfrm>
            <a:off x="5422901" y="1484314"/>
            <a:ext cx="6144684" cy="3960911"/>
          </a:xfrm>
          <a:solidFill>
            <a:schemeClr val="accent1"/>
          </a:solidFill>
        </p:spPr>
        <p:txBody>
          <a:bodyPr rtlCol="0">
            <a:normAutofit/>
          </a:bodyPr>
          <a:lstStyle/>
          <a:p>
            <a:pPr lvl="0"/>
            <a:r>
              <a:rPr lang="en-US" noProof="0" smtClean="0"/>
              <a:t>Click icon to add picture</a:t>
            </a:r>
            <a:endParaRPr lang="en-GB" noProof="0"/>
          </a:p>
        </p:txBody>
      </p:sp>
      <p:sp>
        <p:nvSpPr>
          <p:cNvPr id="6" name="Text Placeholder 5"/>
          <p:cNvSpPr>
            <a:spLocks noGrp="1"/>
          </p:cNvSpPr>
          <p:nvPr>
            <p:ph type="body" sz="quarter" idx="11"/>
          </p:nvPr>
        </p:nvSpPr>
        <p:spPr>
          <a:xfrm>
            <a:off x="623920" y="1484784"/>
            <a:ext cx="4607984" cy="4104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0737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Closing with Quote">
    <p:spTree>
      <p:nvGrpSpPr>
        <p:cNvPr id="1" name=""/>
        <p:cNvGrpSpPr/>
        <p:nvPr/>
      </p:nvGrpSpPr>
      <p:grpSpPr>
        <a:xfrm>
          <a:off x="0" y="0"/>
          <a:ext cx="0" cy="0"/>
          <a:chOff x="0" y="0"/>
          <a:chExt cx="0" cy="0"/>
        </a:xfrm>
      </p:grpSpPr>
      <p:sp>
        <p:nvSpPr>
          <p:cNvPr id="3" name="Rectangle 2"/>
          <p:cNvSpPr/>
          <p:nvPr/>
        </p:nvSpPr>
        <p:spPr>
          <a:xfrm>
            <a:off x="-143934" y="1"/>
            <a:ext cx="12479867" cy="551656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chemeClr val="tx2"/>
              </a:solidFill>
            </a:endParaRPr>
          </a:p>
        </p:txBody>
      </p:sp>
      <p:pic>
        <p:nvPicPr>
          <p:cNvPr id="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5634" y="5516564"/>
            <a:ext cx="164041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09600" y="274638"/>
            <a:ext cx="10972800" cy="1143000"/>
          </a:xfrm>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436835887"/>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extLst>
      <p:ext uri="{BB962C8B-B14F-4D97-AF65-F5344CB8AC3E}">
        <p14:creationId xmlns:p14="http://schemas.microsoft.com/office/powerpoint/2010/main" val="15408939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ctr" rtl="0" eaLnBrk="1" fontAlgn="base" hangingPunct="1">
        <a:spcBef>
          <a:spcPct val="0"/>
        </a:spcBef>
        <a:spcAft>
          <a:spcPct val="0"/>
        </a:spcAft>
        <a:defRPr sz="3400" kern="12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panose="020B0604020202020204" pitchFamily="34" charset="0"/>
        </a:defRPr>
      </a:lvl2pPr>
      <a:lvl3pPr algn="ctr" rtl="0" eaLnBrk="1" fontAlgn="base" hangingPunct="1">
        <a:spcBef>
          <a:spcPct val="0"/>
        </a:spcBef>
        <a:spcAft>
          <a:spcPct val="0"/>
        </a:spcAft>
        <a:defRPr sz="3400">
          <a:solidFill>
            <a:schemeClr val="tx2"/>
          </a:solidFill>
          <a:latin typeface="Arial" panose="020B0604020202020204" pitchFamily="34" charset="0"/>
        </a:defRPr>
      </a:lvl3pPr>
      <a:lvl4pPr algn="ctr" rtl="0" eaLnBrk="1" fontAlgn="base" hangingPunct="1">
        <a:spcBef>
          <a:spcPct val="0"/>
        </a:spcBef>
        <a:spcAft>
          <a:spcPct val="0"/>
        </a:spcAft>
        <a:defRPr sz="3400">
          <a:solidFill>
            <a:schemeClr val="tx2"/>
          </a:solidFill>
          <a:latin typeface="Arial" panose="020B0604020202020204" pitchFamily="34" charset="0"/>
        </a:defRPr>
      </a:lvl4pPr>
      <a:lvl5pPr algn="ctr" rtl="0" eaLnBrk="1" fontAlgn="base" hangingPunct="1">
        <a:spcBef>
          <a:spcPct val="0"/>
        </a:spcBef>
        <a:spcAft>
          <a:spcPct val="0"/>
        </a:spcAft>
        <a:defRPr sz="3400">
          <a:solidFill>
            <a:schemeClr val="tx2"/>
          </a:solidFill>
          <a:latin typeface="Arial" panose="020B0604020202020204" pitchFamily="34" charset="0"/>
        </a:defRPr>
      </a:lvl5pPr>
      <a:lvl6pPr marL="457200" algn="ctr" rtl="0" eaLnBrk="1" fontAlgn="base" hangingPunct="1">
        <a:spcBef>
          <a:spcPct val="0"/>
        </a:spcBef>
        <a:spcAft>
          <a:spcPct val="0"/>
        </a:spcAft>
        <a:defRPr sz="3400">
          <a:solidFill>
            <a:schemeClr val="tx2"/>
          </a:solidFill>
          <a:latin typeface="Arial" panose="020B0604020202020204" pitchFamily="34" charset="0"/>
        </a:defRPr>
      </a:lvl6pPr>
      <a:lvl7pPr marL="914400" algn="ctr" rtl="0" eaLnBrk="1" fontAlgn="base" hangingPunct="1">
        <a:spcBef>
          <a:spcPct val="0"/>
        </a:spcBef>
        <a:spcAft>
          <a:spcPct val="0"/>
        </a:spcAft>
        <a:defRPr sz="3400">
          <a:solidFill>
            <a:schemeClr val="tx2"/>
          </a:solidFill>
          <a:latin typeface="Arial" panose="020B0604020202020204" pitchFamily="34" charset="0"/>
        </a:defRPr>
      </a:lvl7pPr>
      <a:lvl8pPr marL="1371600" algn="ctr" rtl="0" eaLnBrk="1" fontAlgn="base" hangingPunct="1">
        <a:spcBef>
          <a:spcPct val="0"/>
        </a:spcBef>
        <a:spcAft>
          <a:spcPct val="0"/>
        </a:spcAft>
        <a:defRPr sz="3400">
          <a:solidFill>
            <a:schemeClr val="tx2"/>
          </a:solidFill>
          <a:latin typeface="Arial" panose="020B0604020202020204" pitchFamily="34" charset="0"/>
        </a:defRPr>
      </a:lvl8pPr>
      <a:lvl9pPr marL="1828800" algn="ctr" rtl="0" eaLnBrk="1" fontAlgn="base" hangingPunct="1">
        <a:spcBef>
          <a:spcPct val="0"/>
        </a:spcBef>
        <a:spcAft>
          <a:spcPct val="0"/>
        </a:spcAft>
        <a:defRPr sz="3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defRPr sz="2400" kern="1200">
          <a:solidFill>
            <a:schemeClr val="tx1"/>
          </a:solidFill>
          <a:latin typeface="+mn-lt"/>
          <a:ea typeface="+mn-ea"/>
          <a:cs typeface="+mn-cs"/>
        </a:defRPr>
      </a:lvl1pPr>
      <a:lvl2pPr marL="457200" algn="l" rtl="0" eaLnBrk="1" fontAlgn="base" hangingPunct="1">
        <a:spcBef>
          <a:spcPct val="20000"/>
        </a:spcBef>
        <a:spcAft>
          <a:spcPct val="0"/>
        </a:spcAft>
        <a:buFont typeface="Arial" panose="020B0604020202020204" pitchFamily="34" charset="0"/>
        <a:defRPr sz="2000" kern="1200">
          <a:solidFill>
            <a:schemeClr val="tx1"/>
          </a:solidFill>
          <a:latin typeface="+mn-lt"/>
          <a:ea typeface="+mn-ea"/>
          <a:cs typeface="+mn-cs"/>
        </a:defRPr>
      </a:lvl2pPr>
      <a:lvl3pPr marL="914400" algn="l" rtl="0" eaLnBrk="1" fontAlgn="base" hangingPunct="1">
        <a:spcBef>
          <a:spcPct val="20000"/>
        </a:spcBef>
        <a:spcAft>
          <a:spcPct val="0"/>
        </a:spcAft>
        <a:buFont typeface="Arial" panose="020B0604020202020204" pitchFamily="34" charset="0"/>
        <a:defRPr sz="2000" kern="1200">
          <a:solidFill>
            <a:schemeClr val="tx1"/>
          </a:solidFill>
          <a:latin typeface="+mn-lt"/>
          <a:ea typeface="+mn-ea"/>
          <a:cs typeface="+mn-cs"/>
        </a:defRPr>
      </a:lvl3pPr>
      <a:lvl4pPr marL="1371600" algn="l" rtl="0" eaLnBrk="1" fontAlgn="base" hangingPunct="1">
        <a:spcBef>
          <a:spcPct val="20000"/>
        </a:spcBef>
        <a:spcAft>
          <a:spcPct val="0"/>
        </a:spcAft>
        <a:buFont typeface="Arial" panose="020B0604020202020204" pitchFamily="34" charset="0"/>
        <a:defRPr kern="1200">
          <a:solidFill>
            <a:schemeClr val="tx1"/>
          </a:solidFill>
          <a:latin typeface="+mn-lt"/>
          <a:ea typeface="+mn-ea"/>
          <a:cs typeface="+mn-cs"/>
        </a:defRPr>
      </a:lvl4pPr>
      <a:lvl5pPr marL="1828800" algn="l" rtl="0" eaLnBrk="1" fontAlgn="base" hangingPunct="1">
        <a:spcBef>
          <a:spcPct val="20000"/>
        </a:spcBef>
        <a:spcAft>
          <a:spcPct val="0"/>
        </a:spcAft>
        <a:buFont typeface="Arial" panose="020B0604020202020204" pitchFamily="34" charset="0"/>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116" y="3818499"/>
            <a:ext cx="10363200" cy="863647"/>
          </a:xfrm>
        </p:spPr>
        <p:txBody>
          <a:bodyPr/>
          <a:lstStyle/>
          <a:p>
            <a:r>
              <a:rPr lang="en-AU" sz="4400" b="1" dirty="0" smtClean="0"/>
              <a:t>Our FDC: a Child Safe Organisation   </a:t>
            </a:r>
            <a:endParaRPr lang="en-AU" sz="4400" b="1" dirty="0"/>
          </a:p>
        </p:txBody>
      </p:sp>
      <p:pic>
        <p:nvPicPr>
          <p:cNvPr id="4" name="Picture 3"/>
          <p:cNvPicPr>
            <a:picLocks noChangeAspect="1"/>
          </p:cNvPicPr>
          <p:nvPr/>
        </p:nvPicPr>
        <p:blipFill>
          <a:blip r:embed="rId3"/>
          <a:stretch>
            <a:fillRect/>
          </a:stretch>
        </p:blipFill>
        <p:spPr>
          <a:xfrm>
            <a:off x="551627" y="466322"/>
            <a:ext cx="1396105" cy="499915"/>
          </a:xfrm>
          <a:prstGeom prst="rect">
            <a:avLst/>
          </a:prstGeom>
        </p:spPr>
      </p:pic>
      <p:sp>
        <p:nvSpPr>
          <p:cNvPr id="5" name="TextBox 4"/>
          <p:cNvSpPr txBox="1"/>
          <p:nvPr/>
        </p:nvSpPr>
        <p:spPr>
          <a:xfrm>
            <a:off x="5294464" y="5384527"/>
            <a:ext cx="5112568" cy="430887"/>
          </a:xfrm>
          <a:prstGeom prst="rect">
            <a:avLst/>
          </a:prstGeom>
          <a:noFill/>
        </p:spPr>
        <p:txBody>
          <a:bodyPr wrap="square" rtlCol="0">
            <a:spAutoFit/>
          </a:bodyPr>
          <a:lstStyle/>
          <a:p>
            <a:r>
              <a:rPr lang="en-US" sz="1100" dirty="0"/>
              <a:t>This resource has been provided by the Department of Education as part of the Early Childhood Education and Care Sector Development </a:t>
            </a:r>
            <a:r>
              <a:rPr lang="en-US" sz="1100" dirty="0" smtClean="0"/>
              <a:t>Program.</a:t>
            </a:r>
            <a:endParaRPr lang="en-US" sz="1100" dirty="0"/>
          </a:p>
        </p:txBody>
      </p:sp>
      <p:pic>
        <p:nvPicPr>
          <p:cNvPr id="6" name="Picture 5" descr="NSW-government-educati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6272" y="5197370"/>
            <a:ext cx="1534895" cy="604135"/>
          </a:xfrm>
          <a:prstGeom prst="rect">
            <a:avLst/>
          </a:prstGeom>
        </p:spPr>
      </p:pic>
    </p:spTree>
    <p:extLst>
      <p:ext uri="{BB962C8B-B14F-4D97-AF65-F5344CB8AC3E}">
        <p14:creationId xmlns:p14="http://schemas.microsoft.com/office/powerpoint/2010/main" val="34684172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4429125" y="1561896"/>
            <a:ext cx="3333750" cy="3810000"/>
          </a:xfrm>
          <a:prstGeom prst="rect">
            <a:avLst/>
          </a:prstGeom>
        </p:spPr>
      </p:pic>
      <p:sp>
        <p:nvSpPr>
          <p:cNvPr id="8" name="Rectangle 7"/>
          <p:cNvSpPr/>
          <p:nvPr/>
        </p:nvSpPr>
        <p:spPr>
          <a:xfrm>
            <a:off x="734786" y="427783"/>
            <a:ext cx="10809514" cy="523220"/>
          </a:xfrm>
          <a:prstGeom prst="rect">
            <a:avLst/>
          </a:prstGeom>
        </p:spPr>
        <p:txBody>
          <a:bodyPr wrap="square">
            <a:spAutoFit/>
          </a:bodyPr>
          <a:lstStyle/>
          <a:p>
            <a:r>
              <a:rPr lang="en-AU" sz="2800" b="1" dirty="0"/>
              <a:t>Remember, keeping children safe is everyone’s responsibility</a:t>
            </a:r>
          </a:p>
        </p:txBody>
      </p:sp>
      <p:sp>
        <p:nvSpPr>
          <p:cNvPr id="4" name="TextBox 3"/>
          <p:cNvSpPr txBox="1"/>
          <p:nvPr/>
        </p:nvSpPr>
        <p:spPr>
          <a:xfrm>
            <a:off x="4833257" y="5982789"/>
            <a:ext cx="2638697" cy="783771"/>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86853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01600" y="0"/>
            <a:ext cx="11582400" cy="1143000"/>
          </a:xfrm>
        </p:spPr>
        <p:txBody>
          <a:bodyPr/>
          <a:lstStyle/>
          <a:p>
            <a:pPr>
              <a:lnSpc>
                <a:spcPct val="90000"/>
              </a:lnSpc>
            </a:pPr>
            <a:r>
              <a:rPr lang="en-US" b="1" dirty="0" smtClean="0"/>
              <a:t>Children should be safe</a:t>
            </a:r>
            <a:endParaRPr lang="en-AU" b="1" dirty="0"/>
          </a:p>
        </p:txBody>
      </p:sp>
      <p:sp>
        <p:nvSpPr>
          <p:cNvPr id="19458" name="Rectangle 3"/>
          <p:cNvSpPr>
            <a:spLocks noGrp="1" noChangeArrowheads="1"/>
          </p:cNvSpPr>
          <p:nvPr>
            <p:ph sz="half" idx="1"/>
          </p:nvPr>
        </p:nvSpPr>
        <p:spPr>
          <a:xfrm>
            <a:off x="711200" y="1737814"/>
            <a:ext cx="5384800" cy="4059041"/>
          </a:xfrm>
        </p:spPr>
        <p:txBody>
          <a:bodyPr/>
          <a:lstStyle/>
          <a:p>
            <a:pPr marL="457200" indent="-457200">
              <a:lnSpc>
                <a:spcPct val="90000"/>
              </a:lnSpc>
              <a:spcAft>
                <a:spcPts val="500"/>
              </a:spcAft>
              <a:buFont typeface="Arial" panose="020B0604020202020204" pitchFamily="34" charset="0"/>
              <a:buChar char="•"/>
            </a:pPr>
            <a:r>
              <a:rPr lang="en-AU" sz="2800" dirty="0"/>
              <a:t>All children have the right to feel safe and to be safe all of the </a:t>
            </a:r>
            <a:r>
              <a:rPr lang="en-AU" sz="2800" dirty="0" smtClean="0"/>
              <a:t>time.</a:t>
            </a:r>
          </a:p>
          <a:p>
            <a:pPr marL="0" indent="0">
              <a:lnSpc>
                <a:spcPct val="90000"/>
              </a:lnSpc>
              <a:spcAft>
                <a:spcPts val="500"/>
              </a:spcAft>
            </a:pPr>
            <a:endParaRPr lang="en-AU" sz="2800" dirty="0" smtClean="0"/>
          </a:p>
          <a:p>
            <a:pPr marL="457200" indent="-457200">
              <a:lnSpc>
                <a:spcPct val="90000"/>
              </a:lnSpc>
              <a:spcAft>
                <a:spcPts val="500"/>
              </a:spcAft>
              <a:buFont typeface="Arial" panose="020B0604020202020204" pitchFamily="34" charset="0"/>
              <a:buChar char="•"/>
            </a:pPr>
            <a:r>
              <a:rPr lang="en-AU" sz="2800" dirty="0" smtClean="0"/>
              <a:t>All children who are cared for by our service should always feel safe at the service.</a:t>
            </a:r>
            <a:endParaRPr lang="en-US" sz="2800" dirty="0" smtClean="0"/>
          </a:p>
        </p:txBody>
      </p:sp>
      <p:pic>
        <p:nvPicPr>
          <p:cNvPr id="2" name="Content Placeholder 1"/>
          <p:cNvPicPr>
            <a:picLocks noGrp="1" noChangeAspect="1"/>
          </p:cNvPicPr>
          <p:nvPr>
            <p:ph sz="half" idx="2"/>
          </p:nvPr>
        </p:nvPicPr>
        <p:blipFill>
          <a:blip r:embed="rId3"/>
          <a:stretch>
            <a:fillRect/>
          </a:stretch>
        </p:blipFill>
        <p:spPr>
          <a:xfrm>
            <a:off x="7254240" y="1737812"/>
            <a:ext cx="2931160" cy="3410292"/>
          </a:xfrm>
          <a:prstGeom prst="rect">
            <a:avLst/>
          </a:prstGeom>
        </p:spPr>
      </p:pic>
      <p:pic>
        <p:nvPicPr>
          <p:cNvPr id="3" name="Picture 2"/>
          <p:cNvPicPr>
            <a:picLocks noChangeAspect="1"/>
          </p:cNvPicPr>
          <p:nvPr/>
        </p:nvPicPr>
        <p:blipFill>
          <a:blip r:embed="rId4"/>
          <a:stretch>
            <a:fillRect/>
          </a:stretch>
        </p:blipFill>
        <p:spPr>
          <a:xfrm>
            <a:off x="711200" y="6026745"/>
            <a:ext cx="1396105" cy="499915"/>
          </a:xfrm>
          <a:prstGeom prst="rect">
            <a:avLst/>
          </a:prstGeom>
        </p:spPr>
      </p:pic>
    </p:spTree>
    <p:extLst>
      <p:ext uri="{BB962C8B-B14F-4D97-AF65-F5344CB8AC3E}">
        <p14:creationId xmlns:p14="http://schemas.microsoft.com/office/powerpoint/2010/main" val="31294304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01600" y="0"/>
            <a:ext cx="11582400" cy="1143000"/>
          </a:xfrm>
        </p:spPr>
        <p:txBody>
          <a:bodyPr/>
          <a:lstStyle/>
          <a:p>
            <a:pPr>
              <a:lnSpc>
                <a:spcPct val="90000"/>
              </a:lnSpc>
            </a:pPr>
            <a:r>
              <a:rPr lang="en-US" b="1" dirty="0" smtClean="0"/>
              <a:t>We are a child safe organisation</a:t>
            </a:r>
            <a:endParaRPr lang="en-AU" b="1" dirty="0"/>
          </a:p>
        </p:txBody>
      </p:sp>
      <p:sp>
        <p:nvSpPr>
          <p:cNvPr id="19458" name="Rectangle 3"/>
          <p:cNvSpPr>
            <a:spLocks noGrp="1" noChangeArrowheads="1"/>
          </p:cNvSpPr>
          <p:nvPr>
            <p:ph sz="half" idx="1"/>
          </p:nvPr>
        </p:nvSpPr>
        <p:spPr>
          <a:xfrm>
            <a:off x="711199" y="1737814"/>
            <a:ext cx="8661401" cy="3960857"/>
          </a:xfrm>
        </p:spPr>
        <p:txBody>
          <a:bodyPr/>
          <a:lstStyle/>
          <a:p>
            <a:pPr marL="457200" indent="-457200">
              <a:lnSpc>
                <a:spcPct val="90000"/>
              </a:lnSpc>
              <a:buFont typeface="Arial" panose="020B0604020202020204" pitchFamily="34" charset="0"/>
              <a:buChar char="•"/>
            </a:pPr>
            <a:r>
              <a:rPr lang="en-AU" sz="2800" dirty="0" smtClean="0"/>
              <a:t>We want to keep children safe in our FDC service</a:t>
            </a:r>
          </a:p>
          <a:p>
            <a:pPr marL="457200" indent="-457200">
              <a:lnSpc>
                <a:spcPct val="90000"/>
              </a:lnSpc>
              <a:buFont typeface="Arial" panose="020B0604020202020204" pitchFamily="34" charset="0"/>
              <a:buChar char="•"/>
            </a:pPr>
            <a:endParaRPr lang="en-AU" sz="2800" dirty="0" smtClean="0"/>
          </a:p>
          <a:p>
            <a:pPr marL="0" indent="0">
              <a:lnSpc>
                <a:spcPct val="90000"/>
              </a:lnSpc>
            </a:pPr>
            <a:r>
              <a:rPr lang="en-AU" sz="2800" dirty="0" smtClean="0"/>
              <a:t>We do this by having:</a:t>
            </a:r>
          </a:p>
          <a:p>
            <a:pPr marL="0" indent="0">
              <a:lnSpc>
                <a:spcPct val="90000"/>
              </a:lnSpc>
            </a:pPr>
            <a:endParaRPr lang="en-AU" sz="2800" dirty="0" smtClean="0"/>
          </a:p>
          <a:p>
            <a:pPr marL="1028700" lvl="2" indent="-457200">
              <a:lnSpc>
                <a:spcPct val="90000"/>
              </a:lnSpc>
              <a:buFont typeface="Arial" panose="020B0604020202020204" pitchFamily="34" charset="0"/>
              <a:buChar char="•"/>
            </a:pPr>
            <a:r>
              <a:rPr lang="en-AU" sz="2400" dirty="0" smtClean="0"/>
              <a:t>a child safe policy</a:t>
            </a:r>
          </a:p>
          <a:p>
            <a:pPr marL="1028700" lvl="2" indent="-457200">
              <a:lnSpc>
                <a:spcPct val="90000"/>
              </a:lnSpc>
              <a:buFont typeface="Arial" panose="020B0604020202020204" pitchFamily="34" charset="0"/>
              <a:buChar char="•"/>
            </a:pPr>
            <a:r>
              <a:rPr lang="en-AU" sz="2400" dirty="0" smtClean="0"/>
              <a:t>a code of conduct</a:t>
            </a:r>
          </a:p>
          <a:p>
            <a:pPr marL="1028700" lvl="2" indent="-457200">
              <a:lnSpc>
                <a:spcPct val="90000"/>
              </a:lnSpc>
              <a:buFont typeface="Arial" panose="020B0604020202020204" pitchFamily="34" charset="0"/>
              <a:buChar char="•"/>
            </a:pPr>
            <a:r>
              <a:rPr lang="en-AU" sz="2400" dirty="0" smtClean="0"/>
              <a:t>a complaints policy</a:t>
            </a:r>
          </a:p>
          <a:p>
            <a:pPr marL="1028700" lvl="2" indent="-457200">
              <a:lnSpc>
                <a:spcPct val="90000"/>
              </a:lnSpc>
              <a:buFont typeface="Arial" panose="020B0604020202020204" pitchFamily="34" charset="0"/>
              <a:buChar char="•"/>
            </a:pPr>
            <a:r>
              <a:rPr lang="en-AU" sz="2400" dirty="0" smtClean="0"/>
              <a:t>effective recruitment</a:t>
            </a:r>
          </a:p>
          <a:p>
            <a:pPr marL="1028700" lvl="2" indent="-457200">
              <a:lnSpc>
                <a:spcPct val="90000"/>
              </a:lnSpc>
              <a:buFont typeface="Arial" panose="020B0604020202020204" pitchFamily="34" charset="0"/>
              <a:buChar char="•"/>
            </a:pPr>
            <a:r>
              <a:rPr lang="en-AU" sz="2400" dirty="0" smtClean="0"/>
              <a:t>training for educators and staff</a:t>
            </a:r>
            <a:endParaRPr lang="en-US" sz="2400" dirty="0" smtClean="0"/>
          </a:p>
        </p:txBody>
      </p:sp>
      <p:pic>
        <p:nvPicPr>
          <p:cNvPr id="3" name="Picture 2"/>
          <p:cNvPicPr>
            <a:picLocks noChangeAspect="1"/>
          </p:cNvPicPr>
          <p:nvPr/>
        </p:nvPicPr>
        <p:blipFill>
          <a:blip r:embed="rId3"/>
          <a:stretch>
            <a:fillRect/>
          </a:stretch>
        </p:blipFill>
        <p:spPr>
          <a:xfrm>
            <a:off x="711200" y="6026745"/>
            <a:ext cx="1396105" cy="499915"/>
          </a:xfrm>
          <a:prstGeom prst="rect">
            <a:avLst/>
          </a:prstGeom>
        </p:spPr>
      </p:pic>
      <p:pic>
        <p:nvPicPr>
          <p:cNvPr id="1028" name="Picture 4" descr="http://www.faithandfamilyreviews.com/wp-content/uploads/2012/08/safety.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844657" y="2568360"/>
            <a:ext cx="3518884" cy="269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8614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01600" y="0"/>
            <a:ext cx="11582400" cy="1143000"/>
          </a:xfrm>
        </p:spPr>
        <p:txBody>
          <a:bodyPr/>
          <a:lstStyle/>
          <a:p>
            <a:pPr>
              <a:lnSpc>
                <a:spcPct val="90000"/>
              </a:lnSpc>
            </a:pPr>
            <a:r>
              <a:rPr lang="en-US" b="1" dirty="0" smtClean="0"/>
              <a:t>What is acceptable behavior for adults in our service?</a:t>
            </a:r>
            <a:endParaRPr lang="en-AU" b="1" dirty="0"/>
          </a:p>
        </p:txBody>
      </p:sp>
      <p:pic>
        <p:nvPicPr>
          <p:cNvPr id="3" name="Picture 2"/>
          <p:cNvPicPr>
            <a:picLocks noChangeAspect="1"/>
          </p:cNvPicPr>
          <p:nvPr/>
        </p:nvPicPr>
        <p:blipFill>
          <a:blip r:embed="rId3"/>
          <a:stretch>
            <a:fillRect/>
          </a:stretch>
        </p:blipFill>
        <p:spPr>
          <a:xfrm>
            <a:off x="711200" y="6026745"/>
            <a:ext cx="1396105" cy="499915"/>
          </a:xfrm>
          <a:prstGeom prst="rect">
            <a:avLst/>
          </a:prstGeom>
        </p:spPr>
      </p:pic>
      <p:pic>
        <p:nvPicPr>
          <p:cNvPr id="4" name="Picture 3"/>
          <p:cNvPicPr>
            <a:picLocks noChangeAspect="1"/>
          </p:cNvPicPr>
          <p:nvPr/>
        </p:nvPicPr>
        <p:blipFill>
          <a:blip r:embed="rId4"/>
          <a:stretch>
            <a:fillRect/>
          </a:stretch>
        </p:blipFill>
        <p:spPr>
          <a:xfrm>
            <a:off x="3178629" y="1644488"/>
            <a:ext cx="5723436" cy="3880769"/>
          </a:xfrm>
          <a:prstGeom prst="rect">
            <a:avLst/>
          </a:prstGeom>
        </p:spPr>
      </p:pic>
    </p:spTree>
    <p:extLst>
      <p:ext uri="{BB962C8B-B14F-4D97-AF65-F5344CB8AC3E}">
        <p14:creationId xmlns:p14="http://schemas.microsoft.com/office/powerpoint/2010/main" val="35421476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01600" y="0"/>
            <a:ext cx="11582400" cy="1143000"/>
          </a:xfrm>
        </p:spPr>
        <p:txBody>
          <a:bodyPr/>
          <a:lstStyle/>
          <a:p>
            <a:pPr>
              <a:lnSpc>
                <a:spcPct val="90000"/>
              </a:lnSpc>
            </a:pPr>
            <a:r>
              <a:rPr lang="en-US" b="1" dirty="0" smtClean="0"/>
              <a:t>We have a code of conduct</a:t>
            </a:r>
            <a:endParaRPr lang="en-AU" b="1" dirty="0"/>
          </a:p>
        </p:txBody>
      </p:sp>
      <p:sp>
        <p:nvSpPr>
          <p:cNvPr id="19458" name="Rectangle 3"/>
          <p:cNvSpPr>
            <a:spLocks noGrp="1" noChangeArrowheads="1"/>
          </p:cNvSpPr>
          <p:nvPr>
            <p:ph sz="half" idx="1"/>
          </p:nvPr>
        </p:nvSpPr>
        <p:spPr>
          <a:xfrm>
            <a:off x="711200" y="1737814"/>
            <a:ext cx="5384800" cy="4059041"/>
          </a:xfrm>
        </p:spPr>
        <p:txBody>
          <a:bodyPr/>
          <a:lstStyle/>
          <a:p>
            <a:pPr marL="457200" indent="-457200">
              <a:lnSpc>
                <a:spcPct val="90000"/>
              </a:lnSpc>
              <a:spcAft>
                <a:spcPts val="1500"/>
              </a:spcAft>
              <a:buFont typeface="Arial" panose="020B0604020202020204" pitchFamily="34" charset="0"/>
              <a:buChar char="•"/>
            </a:pPr>
            <a:r>
              <a:rPr lang="en-AU" dirty="0"/>
              <a:t>A code of conduct helps protect children from harm and demonstrates </a:t>
            </a:r>
            <a:r>
              <a:rPr lang="en-AU" dirty="0" smtClean="0"/>
              <a:t>our service’s commitment </a:t>
            </a:r>
            <a:r>
              <a:rPr lang="en-AU" dirty="0"/>
              <a:t>to being a child safe organisation</a:t>
            </a:r>
            <a:r>
              <a:rPr lang="en-AU" dirty="0" smtClean="0"/>
              <a:t>.</a:t>
            </a:r>
          </a:p>
          <a:p>
            <a:pPr marL="457200" indent="-457200">
              <a:lnSpc>
                <a:spcPct val="90000"/>
              </a:lnSpc>
              <a:spcAft>
                <a:spcPts val="1500"/>
              </a:spcAft>
              <a:buFont typeface="Arial" panose="020B0604020202020204" pitchFamily="34" charset="0"/>
              <a:buChar char="•"/>
            </a:pPr>
            <a:r>
              <a:rPr lang="en-AU" dirty="0" smtClean="0"/>
              <a:t>As an educator you MUST follow the code.</a:t>
            </a:r>
          </a:p>
          <a:p>
            <a:pPr marL="457200" indent="-457200">
              <a:lnSpc>
                <a:spcPct val="90000"/>
              </a:lnSpc>
              <a:spcAft>
                <a:spcPts val="1500"/>
              </a:spcAft>
              <a:buFont typeface="Arial" panose="020B0604020202020204" pitchFamily="34" charset="0"/>
              <a:buChar char="•"/>
            </a:pPr>
            <a:r>
              <a:rPr lang="en-AU" dirty="0" smtClean="0"/>
              <a:t>If you don’t there will be consequences.</a:t>
            </a:r>
            <a:endParaRPr lang="en-AU" dirty="0"/>
          </a:p>
          <a:p>
            <a:pPr marL="457200" indent="-457200">
              <a:lnSpc>
                <a:spcPct val="90000"/>
              </a:lnSpc>
              <a:buFont typeface="Arial" panose="020B0604020202020204" pitchFamily="34" charset="0"/>
              <a:buChar char="•"/>
            </a:pPr>
            <a:endParaRPr lang="en-US" sz="2800" dirty="0" smtClean="0"/>
          </a:p>
        </p:txBody>
      </p:sp>
      <p:pic>
        <p:nvPicPr>
          <p:cNvPr id="3" name="Picture 2"/>
          <p:cNvPicPr>
            <a:picLocks noChangeAspect="1"/>
          </p:cNvPicPr>
          <p:nvPr/>
        </p:nvPicPr>
        <p:blipFill>
          <a:blip r:embed="rId3"/>
          <a:stretch>
            <a:fillRect/>
          </a:stretch>
        </p:blipFill>
        <p:spPr>
          <a:xfrm>
            <a:off x="711200" y="6026745"/>
            <a:ext cx="1396105" cy="499915"/>
          </a:xfrm>
          <a:prstGeom prst="rect">
            <a:avLst/>
          </a:prstGeom>
        </p:spPr>
      </p:pic>
      <p:pic>
        <p:nvPicPr>
          <p:cNvPr id="2050" name="Picture 2" descr="http://www.realiseperformance.com.au/Code%20of%20Conduc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636" y="1816121"/>
            <a:ext cx="4910735" cy="321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112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01600" y="0"/>
            <a:ext cx="11582400" cy="1143000"/>
          </a:xfrm>
        </p:spPr>
        <p:txBody>
          <a:bodyPr/>
          <a:lstStyle/>
          <a:p>
            <a:pPr>
              <a:lnSpc>
                <a:spcPct val="90000"/>
              </a:lnSpc>
            </a:pPr>
            <a:r>
              <a:rPr lang="en-US" b="1" dirty="0" smtClean="0"/>
              <a:t>Safety is complex</a:t>
            </a:r>
            <a:endParaRPr lang="en-AU" b="1" dirty="0"/>
          </a:p>
        </p:txBody>
      </p:sp>
      <p:sp>
        <p:nvSpPr>
          <p:cNvPr id="19458" name="Rectangle 3"/>
          <p:cNvSpPr>
            <a:spLocks noGrp="1" noChangeArrowheads="1"/>
          </p:cNvSpPr>
          <p:nvPr>
            <p:ph sz="half" idx="1"/>
          </p:nvPr>
        </p:nvSpPr>
        <p:spPr>
          <a:xfrm>
            <a:off x="711200" y="1737814"/>
            <a:ext cx="5384800" cy="4059041"/>
          </a:xfrm>
        </p:spPr>
        <p:txBody>
          <a:bodyPr/>
          <a:lstStyle/>
          <a:p>
            <a:pPr marL="457200" indent="-457200">
              <a:lnSpc>
                <a:spcPct val="90000"/>
              </a:lnSpc>
              <a:buFont typeface="Arial" panose="020B0604020202020204" pitchFamily="34" charset="0"/>
              <a:buChar char="•"/>
            </a:pPr>
            <a:r>
              <a:rPr lang="en-US" sz="2800" dirty="0" smtClean="0"/>
              <a:t>A child is not safe if their identity is overlooked or misunderstood.</a:t>
            </a:r>
          </a:p>
          <a:p>
            <a:pPr marL="0" indent="0">
              <a:lnSpc>
                <a:spcPct val="90000"/>
              </a:lnSpc>
            </a:pPr>
            <a:endParaRPr lang="en-US" sz="2800" dirty="0" smtClean="0"/>
          </a:p>
          <a:p>
            <a:pPr marL="457200" indent="-457200">
              <a:lnSpc>
                <a:spcPct val="90000"/>
              </a:lnSpc>
              <a:buFont typeface="Arial" panose="020B0604020202020204" pitchFamily="34" charset="0"/>
              <a:buChar char="•"/>
            </a:pPr>
            <a:r>
              <a:rPr lang="en-US" sz="2800" dirty="0" smtClean="0"/>
              <a:t>You cannot show dislike, ridicule or ignore a child’s cultural or religious background.</a:t>
            </a:r>
          </a:p>
        </p:txBody>
      </p:sp>
      <p:pic>
        <p:nvPicPr>
          <p:cNvPr id="3" name="Picture 2"/>
          <p:cNvPicPr>
            <a:picLocks noChangeAspect="1"/>
          </p:cNvPicPr>
          <p:nvPr/>
        </p:nvPicPr>
        <p:blipFill>
          <a:blip r:embed="rId3"/>
          <a:stretch>
            <a:fillRect/>
          </a:stretch>
        </p:blipFill>
        <p:spPr>
          <a:xfrm>
            <a:off x="711200" y="6026745"/>
            <a:ext cx="1396105" cy="499915"/>
          </a:xfrm>
          <a:prstGeom prst="rect">
            <a:avLst/>
          </a:prstGeom>
        </p:spPr>
      </p:pic>
      <p:pic>
        <p:nvPicPr>
          <p:cNvPr id="5" name="Picture 4"/>
          <p:cNvPicPr>
            <a:picLocks noChangeAspect="1"/>
          </p:cNvPicPr>
          <p:nvPr/>
        </p:nvPicPr>
        <p:blipFill>
          <a:blip r:embed="rId4"/>
          <a:stretch>
            <a:fillRect/>
          </a:stretch>
        </p:blipFill>
        <p:spPr>
          <a:xfrm>
            <a:off x="5923507" y="1600202"/>
            <a:ext cx="5658893" cy="3678581"/>
          </a:xfrm>
          <a:prstGeom prst="rect">
            <a:avLst/>
          </a:prstGeom>
        </p:spPr>
      </p:pic>
    </p:spTree>
    <p:extLst>
      <p:ext uri="{BB962C8B-B14F-4D97-AF65-F5344CB8AC3E}">
        <p14:creationId xmlns:p14="http://schemas.microsoft.com/office/powerpoint/2010/main" val="10422177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01600" y="0"/>
            <a:ext cx="11582400" cy="1143000"/>
          </a:xfrm>
        </p:spPr>
        <p:txBody>
          <a:bodyPr/>
          <a:lstStyle/>
          <a:p>
            <a:pPr>
              <a:lnSpc>
                <a:spcPct val="90000"/>
              </a:lnSpc>
            </a:pPr>
            <a:r>
              <a:rPr lang="en-US" b="1" dirty="0" smtClean="0"/>
              <a:t>If you feel a child is not safe</a:t>
            </a:r>
            <a:endParaRPr lang="en-AU" b="1" dirty="0"/>
          </a:p>
        </p:txBody>
      </p:sp>
      <p:sp>
        <p:nvSpPr>
          <p:cNvPr id="19458" name="Rectangle 3"/>
          <p:cNvSpPr>
            <a:spLocks noGrp="1" noChangeArrowheads="1"/>
          </p:cNvSpPr>
          <p:nvPr>
            <p:ph sz="half" idx="1"/>
          </p:nvPr>
        </p:nvSpPr>
        <p:spPr>
          <a:xfrm>
            <a:off x="711200" y="1737814"/>
            <a:ext cx="5384800" cy="4059041"/>
          </a:xfrm>
        </p:spPr>
        <p:txBody>
          <a:bodyPr/>
          <a:lstStyle/>
          <a:p>
            <a:pPr marL="0" indent="0">
              <a:lnSpc>
                <a:spcPct val="90000"/>
              </a:lnSpc>
            </a:pPr>
            <a:r>
              <a:rPr lang="en-US" sz="5400" dirty="0" smtClean="0"/>
              <a:t>You need to act!</a:t>
            </a:r>
          </a:p>
        </p:txBody>
      </p:sp>
      <p:pic>
        <p:nvPicPr>
          <p:cNvPr id="3" name="Picture 2"/>
          <p:cNvPicPr>
            <a:picLocks noChangeAspect="1"/>
          </p:cNvPicPr>
          <p:nvPr/>
        </p:nvPicPr>
        <p:blipFill>
          <a:blip r:embed="rId3"/>
          <a:stretch>
            <a:fillRect/>
          </a:stretch>
        </p:blipFill>
        <p:spPr>
          <a:xfrm>
            <a:off x="711200" y="6026745"/>
            <a:ext cx="1396105" cy="499915"/>
          </a:xfrm>
          <a:prstGeom prst="rect">
            <a:avLst/>
          </a:prstGeom>
        </p:spPr>
      </p:pic>
      <p:pic>
        <p:nvPicPr>
          <p:cNvPr id="4" name="Picture 3"/>
          <p:cNvPicPr>
            <a:picLocks noChangeAspect="1"/>
          </p:cNvPicPr>
          <p:nvPr/>
        </p:nvPicPr>
        <p:blipFill>
          <a:blip r:embed="rId4"/>
          <a:stretch>
            <a:fillRect/>
          </a:stretch>
        </p:blipFill>
        <p:spPr>
          <a:xfrm>
            <a:off x="6867547" y="1705386"/>
            <a:ext cx="4044906" cy="3758973"/>
          </a:xfrm>
          <a:prstGeom prst="rect">
            <a:avLst/>
          </a:prstGeom>
        </p:spPr>
      </p:pic>
    </p:spTree>
    <p:extLst>
      <p:ext uri="{BB962C8B-B14F-4D97-AF65-F5344CB8AC3E}">
        <p14:creationId xmlns:p14="http://schemas.microsoft.com/office/powerpoint/2010/main" val="34999358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01600" y="0"/>
            <a:ext cx="11582400" cy="1143000"/>
          </a:xfrm>
        </p:spPr>
        <p:txBody>
          <a:bodyPr/>
          <a:lstStyle/>
          <a:p>
            <a:pPr>
              <a:lnSpc>
                <a:spcPct val="90000"/>
              </a:lnSpc>
            </a:pPr>
            <a:r>
              <a:rPr lang="en-US" b="1" dirty="0" smtClean="0"/>
              <a:t>We have a child safety officer</a:t>
            </a:r>
            <a:endParaRPr lang="en-AU" b="1" dirty="0"/>
          </a:p>
        </p:txBody>
      </p:sp>
      <p:sp>
        <p:nvSpPr>
          <p:cNvPr id="19458" name="Rectangle 3"/>
          <p:cNvSpPr>
            <a:spLocks noGrp="1" noChangeArrowheads="1"/>
          </p:cNvSpPr>
          <p:nvPr>
            <p:ph sz="half" idx="1"/>
          </p:nvPr>
        </p:nvSpPr>
        <p:spPr>
          <a:xfrm>
            <a:off x="711200" y="1737814"/>
            <a:ext cx="5384800" cy="4059041"/>
          </a:xfrm>
        </p:spPr>
        <p:txBody>
          <a:bodyPr/>
          <a:lstStyle/>
          <a:p>
            <a:pPr marL="0" indent="0">
              <a:lnSpc>
                <a:spcPct val="150000"/>
              </a:lnSpc>
            </a:pPr>
            <a:r>
              <a:rPr lang="en-US" sz="2800" dirty="0" smtClean="0"/>
              <a:t>If you have concerns about the safety of a child being cared for in your home or another educator’s home you need to talk about it with our child safety officer.</a:t>
            </a:r>
          </a:p>
        </p:txBody>
      </p:sp>
      <p:pic>
        <p:nvPicPr>
          <p:cNvPr id="3" name="Picture 2"/>
          <p:cNvPicPr>
            <a:picLocks noChangeAspect="1"/>
          </p:cNvPicPr>
          <p:nvPr/>
        </p:nvPicPr>
        <p:blipFill>
          <a:blip r:embed="rId3"/>
          <a:stretch>
            <a:fillRect/>
          </a:stretch>
        </p:blipFill>
        <p:spPr>
          <a:xfrm>
            <a:off x="711200" y="6026745"/>
            <a:ext cx="1396105" cy="499915"/>
          </a:xfrm>
          <a:prstGeom prst="rect">
            <a:avLst/>
          </a:prstGeom>
        </p:spPr>
      </p:pic>
      <p:pic>
        <p:nvPicPr>
          <p:cNvPr id="3076" name="Picture 4" descr="http://www.partyballoonanimals.co.uk/wp-content/uploads/2013/09/child-safety-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74" y="1600201"/>
            <a:ext cx="4154552" cy="323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210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01600" y="0"/>
            <a:ext cx="11582400" cy="1143000"/>
          </a:xfrm>
        </p:spPr>
        <p:txBody>
          <a:bodyPr/>
          <a:lstStyle/>
          <a:p>
            <a:pPr>
              <a:lnSpc>
                <a:spcPct val="90000"/>
              </a:lnSpc>
            </a:pPr>
            <a:r>
              <a:rPr lang="en-US" b="1" dirty="0" smtClean="0"/>
              <a:t>Children need to know their rights</a:t>
            </a:r>
            <a:endParaRPr lang="en-AU" b="1" dirty="0"/>
          </a:p>
        </p:txBody>
      </p:sp>
      <p:sp>
        <p:nvSpPr>
          <p:cNvPr id="19458" name="Rectangle 3"/>
          <p:cNvSpPr>
            <a:spLocks noGrp="1" noChangeArrowheads="1"/>
          </p:cNvSpPr>
          <p:nvPr>
            <p:ph sz="half" idx="1"/>
          </p:nvPr>
        </p:nvSpPr>
        <p:spPr>
          <a:xfrm>
            <a:off x="711200" y="1737814"/>
            <a:ext cx="5384800" cy="4059041"/>
          </a:xfrm>
        </p:spPr>
        <p:txBody>
          <a:bodyPr/>
          <a:lstStyle/>
          <a:p>
            <a:pPr marL="457200" indent="-457200">
              <a:lnSpc>
                <a:spcPct val="150000"/>
              </a:lnSpc>
              <a:buFont typeface="Arial" panose="020B0604020202020204" pitchFamily="34" charset="0"/>
              <a:buChar char="•"/>
            </a:pPr>
            <a:r>
              <a:rPr lang="en-AU" sz="2800" dirty="0"/>
              <a:t>Educating children about their rights and protective behaviours is another way you can help </a:t>
            </a:r>
            <a:r>
              <a:rPr lang="en-AU" sz="2800" dirty="0" smtClean="0"/>
              <a:t>our </a:t>
            </a:r>
            <a:r>
              <a:rPr lang="en-AU" sz="2800" dirty="0"/>
              <a:t>FDC be child safe. </a:t>
            </a:r>
            <a:endParaRPr lang="en-US" sz="2800" dirty="0" smtClean="0"/>
          </a:p>
        </p:txBody>
      </p:sp>
      <p:pic>
        <p:nvPicPr>
          <p:cNvPr id="3" name="Picture 2"/>
          <p:cNvPicPr>
            <a:picLocks noChangeAspect="1"/>
          </p:cNvPicPr>
          <p:nvPr/>
        </p:nvPicPr>
        <p:blipFill>
          <a:blip r:embed="rId3"/>
          <a:stretch>
            <a:fillRect/>
          </a:stretch>
        </p:blipFill>
        <p:spPr>
          <a:xfrm>
            <a:off x="711200" y="6026745"/>
            <a:ext cx="1396105" cy="499915"/>
          </a:xfrm>
          <a:prstGeom prst="rect">
            <a:avLst/>
          </a:prstGeom>
        </p:spPr>
      </p:pic>
      <p:pic>
        <p:nvPicPr>
          <p:cNvPr id="6" name="Picture 5"/>
          <p:cNvPicPr>
            <a:picLocks noChangeAspect="1"/>
          </p:cNvPicPr>
          <p:nvPr/>
        </p:nvPicPr>
        <p:blipFill>
          <a:blip r:embed="rId4"/>
          <a:stretch>
            <a:fillRect/>
          </a:stretch>
        </p:blipFill>
        <p:spPr>
          <a:xfrm>
            <a:off x="6519075" y="1737814"/>
            <a:ext cx="5164925" cy="3419475"/>
          </a:xfrm>
          <a:prstGeom prst="rect">
            <a:avLst/>
          </a:prstGeom>
        </p:spPr>
      </p:pic>
    </p:spTree>
    <p:extLst>
      <p:ext uri="{BB962C8B-B14F-4D97-AF65-F5344CB8AC3E}">
        <p14:creationId xmlns:p14="http://schemas.microsoft.com/office/powerpoint/2010/main" val="29572872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SW FDC">
  <a:themeElements>
    <a:clrScheme name="NSWFDCA">
      <a:dk1>
        <a:sysClr val="windowText" lastClr="000000"/>
      </a:dk1>
      <a:lt1>
        <a:sysClr val="window" lastClr="FFFFFF"/>
      </a:lt1>
      <a:dk2>
        <a:srgbClr val="000000"/>
      </a:dk2>
      <a:lt2>
        <a:srgbClr val="FFFFFF"/>
      </a:lt2>
      <a:accent1>
        <a:srgbClr val="ED1C27"/>
      </a:accent1>
      <a:accent2>
        <a:srgbClr val="FEE200"/>
      </a:accent2>
      <a:accent3>
        <a:srgbClr val="FFC000"/>
      </a:accent3>
      <a:accent4>
        <a:srgbClr val="0DB14B"/>
      </a:accent4>
      <a:accent5>
        <a:srgbClr val="904199"/>
      </a:accent5>
      <a:accent6>
        <a:srgbClr val="1072BA"/>
      </a:accent6>
      <a:hlink>
        <a:srgbClr val="1072BA"/>
      </a:hlink>
      <a:folHlink>
        <a:srgbClr val="224497"/>
      </a:folHlink>
    </a:clrScheme>
    <a:fontScheme name="NSWFD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SW FDC" id="{F8457825-AB5D-4BF0-A777-5B7804910980}" vid="{5C1D6927-1770-496F-B407-0EDC0445C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1737</TotalTime>
  <Words>1268</Words>
  <Application>Microsoft Macintosh PowerPoint</Application>
  <PresentationFormat>Custom</PresentationFormat>
  <Paragraphs>112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NSW FDC</vt:lpstr>
      <vt:lpstr>Our FDC: a Child Safe Organisation   </vt:lpstr>
      <vt:lpstr>Children should be safe</vt:lpstr>
      <vt:lpstr>We are a child safe organisation</vt:lpstr>
      <vt:lpstr>What is acceptable behavior for adults in our service?</vt:lpstr>
      <vt:lpstr>We have a code of conduct</vt:lpstr>
      <vt:lpstr>Safety is complex</vt:lpstr>
      <vt:lpstr>If you feel a child is not safe</vt:lpstr>
      <vt:lpstr>We have a child safety officer</vt:lpstr>
      <vt:lpstr>Children need to know their rights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a Child Safe Environment</dc:title>
  <dc:creator>Lisa Bryant</dc:creator>
  <cp:lastModifiedBy>Eddy Jokovich</cp:lastModifiedBy>
  <cp:revision>134</cp:revision>
  <dcterms:created xsi:type="dcterms:W3CDTF">2016-04-04T03:12:24Z</dcterms:created>
  <dcterms:modified xsi:type="dcterms:W3CDTF">2016-06-23T05:12:44Z</dcterms:modified>
</cp:coreProperties>
</file>